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788" r:id="rId1"/>
  </p:sldMasterIdLst>
  <p:sldIdLst>
    <p:sldId id="256" r:id="rId2"/>
    <p:sldId id="258" r:id="rId3"/>
    <p:sldId id="259" r:id="rId4"/>
    <p:sldId id="260" r:id="rId5"/>
    <p:sldId id="257"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9984" autoAdjust="0"/>
    <p:restoredTop sz="94660"/>
  </p:normalViewPr>
  <p:slideViewPr>
    <p:cSldViewPr snapToGrid="0">
      <p:cViewPr>
        <p:scale>
          <a:sx n="100" d="100"/>
          <a:sy n="100" d="100"/>
        </p:scale>
        <p:origin x="-787" y="355"/>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233D26B-DFC2-4248-8ED0-AD3E108CBDD7}" type="datetime1">
              <a:rPr lang="en-US" smtClean="0"/>
              <a:pPr/>
              <a:t>6/14/2018</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8237106-F2ED-405E-BC33-CC3CF426205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694C003-38E8-486A-9BFD-47E55D87241C}" type="datetime1">
              <a:rPr lang="en-US" smtClean="0"/>
              <a:pPr/>
              <a:t>6/14/2018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237106-F2ED-405E-BC33-CC3CF426205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059EAA3-934B-41DB-B3B1-806F4BE5CC37}" type="datetime1">
              <a:rPr lang="en-US" smtClean="0"/>
              <a:pPr/>
              <a:t>6/14/2018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237106-F2ED-405E-BC33-CC3CF426205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F97F932-D99A-4087-BFB1-EA42FAFC8D2C}" type="datetime1">
              <a:rPr lang="en-US" smtClean="0"/>
              <a:pPr/>
              <a:t>6/14/2018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237106-F2ED-405E-BC33-CC3CF426205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9C96367-2F2B-4F6E-ACF4-15FA13738E10}" type="datetime1">
              <a:rPr lang="en-US" smtClean="0"/>
              <a:pPr/>
              <a:t>6/14/2018</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523C92-45F4-4C30-810D-4886C1BA696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FB3498D-21C7-408B-8EF5-5B55DEF0BFD5}" type="datetime1">
              <a:rPr lang="en-US" smtClean="0"/>
              <a:pPr/>
              <a:t>6/14/2018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237106-F2ED-405E-BC33-CC3CF426205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4DB246E-8FD1-42FF-94A4-E4133095C37A}" type="datetime1">
              <a:rPr lang="en-US" smtClean="0"/>
              <a:pPr/>
              <a:t>6/14/2018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237106-F2ED-405E-BC33-CC3CF426205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93939D4-B818-4372-B1EE-7CB6D5BBC74A}" type="datetime1">
              <a:rPr lang="en-US" smtClean="0"/>
              <a:pPr/>
              <a:t>6/14/2018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237106-F2ED-405E-BC33-CC3CF426205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35E438-4D0D-4834-B658-A90420491D98}" type="datetime1">
              <a:rPr lang="en-US" smtClean="0"/>
              <a:pPr/>
              <a:t>6/14/2018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237106-F2ED-405E-BC33-CC3CF426205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6F8ADFA-7142-4015-85E6-1712F15FA709}" type="datetime1">
              <a:rPr lang="en-US" smtClean="0"/>
              <a:pPr/>
              <a:t>6/14/2018</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8237106-F2ED-405E-BC33-CC3CF426205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4A581E0-D653-4D78-A48F-41D80498BC7E}" type="datetime1">
              <a:rPr lang="en-US" smtClean="0"/>
              <a:pPr/>
              <a:t>6/14/2018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8237106-F2ED-405E-BC33-CC3CF426205F}"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B3AFFF1-9C47-49F0-AE12-AF188F3F4E82}" type="datetime1">
              <a:rPr lang="en-US" smtClean="0"/>
              <a:pPr/>
              <a:t>6/14/2018</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8237106-F2ED-405E-BC33-CC3CF426205F}"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789" r:id="rId1"/>
    <p:sldLayoutId id="2147484790" r:id="rId2"/>
    <p:sldLayoutId id="2147484791" r:id="rId3"/>
    <p:sldLayoutId id="2147484792" r:id="rId4"/>
    <p:sldLayoutId id="2147484793" r:id="rId5"/>
    <p:sldLayoutId id="2147484794" r:id="rId6"/>
    <p:sldLayoutId id="2147484795" r:id="rId7"/>
    <p:sldLayoutId id="2147484796" r:id="rId8"/>
    <p:sldLayoutId id="2147484797" r:id="rId9"/>
    <p:sldLayoutId id="2147484798" r:id="rId10"/>
    <p:sldLayoutId id="2147484799" r:id="rId11"/>
  </p:sldLayoutIdLst>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en.wikipedia.org/wiki/Argon" TargetMode="External"/><Relationship Id="rId13" Type="http://schemas.openxmlformats.org/officeDocument/2006/relationships/hyperlink" Target="https://en.wikipedia.org/wiki/Plasma_(physics)" TargetMode="External"/><Relationship Id="rId18" Type="http://schemas.openxmlformats.org/officeDocument/2006/relationships/hyperlink" Target="https://en.wikipedia.org/wiki/Shielded_metal_arc_welding" TargetMode="External"/><Relationship Id="rId3" Type="http://schemas.openxmlformats.org/officeDocument/2006/relationships/hyperlink" Target="https://en.wikipedia.org/wiki/Tungsten" TargetMode="External"/><Relationship Id="rId7" Type="http://schemas.openxmlformats.org/officeDocument/2006/relationships/hyperlink" Target="https://en.wikipedia.org/wiki/Shielding_gas" TargetMode="External"/><Relationship Id="rId12" Type="http://schemas.openxmlformats.org/officeDocument/2006/relationships/hyperlink" Target="https://en.wikipedia.org/wiki/Welding_power_supply" TargetMode="External"/><Relationship Id="rId17" Type="http://schemas.openxmlformats.org/officeDocument/2006/relationships/hyperlink" Target="https://en.wikipedia.org/wiki/Copper" TargetMode="External"/><Relationship Id="rId2" Type="http://schemas.openxmlformats.org/officeDocument/2006/relationships/hyperlink" Target="https://en.wikipedia.org/wiki/Arc_welding" TargetMode="External"/><Relationship Id="rId16" Type="http://schemas.openxmlformats.org/officeDocument/2006/relationships/hyperlink" Target="https://en.wikipedia.org/wiki/Magnesium" TargetMode="External"/><Relationship Id="rId20" Type="http://schemas.openxmlformats.org/officeDocument/2006/relationships/hyperlink" Target="https://en.wikipedia.org/wiki/Plasma_arc_welding" TargetMode="External"/><Relationship Id="rId1" Type="http://schemas.openxmlformats.org/officeDocument/2006/relationships/slideLayout" Target="../slideLayouts/slideLayout2.xml"/><Relationship Id="rId6" Type="http://schemas.openxmlformats.org/officeDocument/2006/relationships/hyperlink" Target="https://en.wikipedia.org/wiki/Inert_gas" TargetMode="External"/><Relationship Id="rId11" Type="http://schemas.openxmlformats.org/officeDocument/2006/relationships/hyperlink" Target="https://en.wikipedia.org/wiki/Current_source" TargetMode="External"/><Relationship Id="rId5" Type="http://schemas.openxmlformats.org/officeDocument/2006/relationships/hyperlink" Target="https://en.wikipedia.org/wiki/Welding" TargetMode="External"/><Relationship Id="rId15" Type="http://schemas.openxmlformats.org/officeDocument/2006/relationships/hyperlink" Target="https://en.wikipedia.org/wiki/Aluminum" TargetMode="External"/><Relationship Id="rId10" Type="http://schemas.openxmlformats.org/officeDocument/2006/relationships/hyperlink" Target="https://en.wikipedia.org/wiki/Filler_metal" TargetMode="External"/><Relationship Id="rId19" Type="http://schemas.openxmlformats.org/officeDocument/2006/relationships/hyperlink" Target="https://en.wikipedia.org/wiki/Gas_metal_arc_welding" TargetMode="External"/><Relationship Id="rId4" Type="http://schemas.openxmlformats.org/officeDocument/2006/relationships/hyperlink" Target="https://en.wikipedia.org/wiki/Electrode" TargetMode="External"/><Relationship Id="rId9" Type="http://schemas.openxmlformats.org/officeDocument/2006/relationships/hyperlink" Target="https://en.wikipedia.org/wiki/Helium" TargetMode="External"/><Relationship Id="rId14" Type="http://schemas.openxmlformats.org/officeDocument/2006/relationships/hyperlink" Target="https://en.wikipedia.org/wiki/Stainless_stee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942025" y="1682000"/>
            <a:ext cx="4660250" cy="1323439"/>
          </a:xfrm>
          <a:prstGeom prst="rect">
            <a:avLst/>
          </a:prstGeom>
          <a:noFill/>
        </p:spPr>
        <p:txBody>
          <a:bodyPr wrap="none" lIns="91440" tIns="45720" rIns="91440" bIns="45720">
            <a:spAutoFit/>
          </a:bodyPr>
          <a:lstStyle/>
          <a:p>
            <a:pPr algn="ctr"/>
            <a:r>
              <a:rPr lang="en-US" sz="8000" b="1" cap="none" spc="0" dirty="0" err="1" smtClean="0">
                <a:ln w="18415" cmpd="sng">
                  <a:solidFill>
                    <a:srgbClr val="FFFFFF"/>
                  </a:solidFill>
                  <a:prstDash val="solid"/>
                </a:ln>
                <a:solidFill>
                  <a:srgbClr val="FFFFFF"/>
                </a:solidFill>
                <a:effectLst>
                  <a:outerShdw blurRad="50800" dist="38100" dir="16200000" rotWithShape="0">
                    <a:prstClr val="black">
                      <a:alpha val="40000"/>
                    </a:prstClr>
                  </a:outerShdw>
                </a:effectLst>
                <a:latin typeface="Times New Roman" pitchFamily="18" charset="0"/>
                <a:cs typeface="Times New Roman" pitchFamily="18" charset="0"/>
              </a:rPr>
              <a:t>i</a:t>
            </a:r>
            <a:r>
              <a:rPr lang="en-US" sz="8000" b="1" cap="none" spc="0" dirty="0" smtClean="0">
                <a:ln w="18415" cmpd="sng">
                  <a:solidFill>
                    <a:srgbClr val="FFFFFF"/>
                  </a:solidFill>
                  <a:prstDash val="solid"/>
                </a:ln>
                <a:solidFill>
                  <a:srgbClr val="FFFFFF"/>
                </a:solidFill>
                <a:effectLst>
                  <a:outerShdw blurRad="50800" dist="38100" dir="16200000" rotWithShape="0">
                    <a:prstClr val="black">
                      <a:alpha val="40000"/>
                    </a:prstClr>
                  </a:outerShdw>
                </a:effectLst>
                <a:latin typeface="Times New Roman" pitchFamily="18" charset="0"/>
                <a:cs typeface="Times New Roman" pitchFamily="18" charset="0"/>
              </a:rPr>
              <a:t> DESIGN</a:t>
            </a:r>
            <a:endParaRPr lang="en-IN" sz="5400" b="1" cap="none" spc="0" dirty="0">
              <a:ln w="18415" cmpd="sng">
                <a:solidFill>
                  <a:srgbClr val="FFFFFF"/>
                </a:solidFill>
                <a:prstDash val="solid"/>
              </a:ln>
              <a:solidFill>
                <a:srgbClr val="FFFFFF"/>
              </a:solidFill>
              <a:effectLst>
                <a:outerShdw blurRad="50800" dist="38100" dir="16200000" rotWithShape="0">
                  <a:prstClr val="black">
                    <a:alpha val="40000"/>
                  </a:prstClr>
                </a:outerShdw>
              </a:effectLst>
              <a:latin typeface="Times New Roman" pitchFamily="18" charset="0"/>
              <a:cs typeface="Times New Roman" pitchFamily="18" charset="0"/>
            </a:endParaRPr>
          </a:p>
        </p:txBody>
      </p:sp>
      <p:sp>
        <p:nvSpPr>
          <p:cNvPr id="6" name="Title 1"/>
          <p:cNvSpPr txBox="1">
            <a:spLocks/>
          </p:cNvSpPr>
          <p:nvPr/>
        </p:nvSpPr>
        <p:spPr>
          <a:xfrm>
            <a:off x="379561" y="3145363"/>
            <a:ext cx="8229600" cy="1143000"/>
          </a:xfrm>
          <a:prstGeom prst="rect">
            <a:avLst/>
          </a:prstGeom>
          <a:ln>
            <a:noFill/>
          </a:ln>
        </p:spPr>
        <p:txBody>
          <a:bodyPr vert="horz" lIns="0" tIns="0" rIns="18288" bIns="0" anchor="b">
            <a:normAutofit/>
            <a:scene3d>
              <a:camera prst="orthographicFront"/>
              <a:lightRig rig="freezing" dir="t">
                <a:rot lat="0" lon="0" rev="5640000"/>
              </a:lightRig>
            </a:scene3d>
            <a:sp3d prstMaterial="flat">
              <a:bevelT w="38100" h="38100"/>
              <a:contourClr>
                <a:schemeClr val="tx2"/>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IN" sz="5600" b="1" i="0" u="none" strike="noStrike" kern="1200" cap="none" spc="0" normalizeH="0" baseline="0" noProof="0" dirty="0" smtClean="0">
                <a:ln>
                  <a:noFill/>
                </a:ln>
                <a:effectLst>
                  <a:outerShdw blurRad="38100" dist="25400" dir="5400000" algn="tl" rotWithShape="0">
                    <a:srgbClr val="000000">
                      <a:alpha val="43000"/>
                    </a:srgbClr>
                  </a:outerShdw>
                </a:effectLst>
                <a:uLnTx/>
                <a:uFillTx/>
                <a:latin typeface="+mj-lt"/>
                <a:ea typeface="+mj-ea"/>
                <a:cs typeface="+mj-cs"/>
              </a:rPr>
              <a:t>E-SWACHH BHARAT </a:t>
            </a:r>
            <a:endParaRPr kumimoji="0" lang="en-IN" sz="5600" b="1" i="0" u="none" strike="noStrike" kern="1200" cap="none" spc="0" normalizeH="0" baseline="0" noProof="0" dirty="0">
              <a:ln>
                <a:noFill/>
              </a:ln>
              <a:effectLst>
                <a:outerShdw blurRad="38100" dist="25400" dir="5400000" algn="tl" rotWithShape="0">
                  <a:srgbClr val="000000">
                    <a:alpha val="43000"/>
                  </a:srgbClr>
                </a:outerShdw>
              </a:effectLst>
              <a:uLnTx/>
              <a:uFillTx/>
              <a:latin typeface="+mj-lt"/>
              <a:ea typeface="+mj-ea"/>
              <a:cs typeface="+mj-cs"/>
            </a:endParaRPr>
          </a:p>
        </p:txBody>
      </p:sp>
    </p:spTree>
    <p:extLst>
      <p:ext uri="{BB962C8B-B14F-4D97-AF65-F5344CB8AC3E}">
        <p14:creationId xmlns:p14="http://schemas.microsoft.com/office/powerpoint/2010/main" xmlns="" val="31830360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Brakes</a:t>
            </a:r>
            <a:endParaRPr lang="en-IN" dirty="0"/>
          </a:p>
        </p:txBody>
      </p:sp>
      <p:sp>
        <p:nvSpPr>
          <p:cNvPr id="3" name="Content Placeholder 2"/>
          <p:cNvSpPr>
            <a:spLocks noGrp="1"/>
          </p:cNvSpPr>
          <p:nvPr>
            <p:ph idx="1"/>
          </p:nvPr>
        </p:nvSpPr>
        <p:spPr>
          <a:xfrm>
            <a:off x="457200" y="1935480"/>
            <a:ext cx="5219700" cy="4099560"/>
          </a:xfrm>
        </p:spPr>
        <p:txBody>
          <a:bodyPr>
            <a:noAutofit/>
          </a:bodyPr>
          <a:lstStyle/>
          <a:p>
            <a:r>
              <a:rPr lang="en-IN" sz="1200" dirty="0" smtClean="0"/>
              <a:t>When building an </a:t>
            </a:r>
            <a:r>
              <a:rPr lang="en-IN" sz="1200" dirty="0" err="1" smtClean="0"/>
              <a:t>ebike</a:t>
            </a:r>
            <a:r>
              <a:rPr lang="en-IN" sz="1200" dirty="0" smtClean="0"/>
              <a:t> make sure to install </a:t>
            </a:r>
            <a:r>
              <a:rPr lang="en-IN" sz="1200" dirty="0" err="1" smtClean="0"/>
              <a:t>ebrakes</a:t>
            </a:r>
            <a:r>
              <a:rPr lang="en-IN" sz="1200" dirty="0" smtClean="0"/>
              <a:t>. </a:t>
            </a:r>
            <a:r>
              <a:rPr lang="en-IN" sz="1200" dirty="0" err="1" smtClean="0"/>
              <a:t>Ebrakes</a:t>
            </a:r>
            <a:r>
              <a:rPr lang="en-IN" sz="1200" dirty="0" smtClean="0"/>
              <a:t> are an essential part of your system and cannot be overemphasized enough, as they cut power to the motor (or also engage the </a:t>
            </a:r>
            <a:r>
              <a:rPr lang="en-IN" sz="1200" dirty="0" err="1" smtClean="0"/>
              <a:t>regen</a:t>
            </a:r>
            <a:r>
              <a:rPr lang="en-IN" sz="1200" dirty="0" smtClean="0"/>
              <a:t> braking when you pull the lever, if you have a direct drive </a:t>
            </a:r>
            <a:r>
              <a:rPr lang="en-IN" sz="1200" dirty="0" err="1" smtClean="0"/>
              <a:t>hubmotor</a:t>
            </a:r>
            <a:r>
              <a:rPr lang="en-IN" sz="1200" dirty="0" smtClean="0"/>
              <a:t>). Most factory built bikes include this as standard, as do many kits.</a:t>
            </a:r>
          </a:p>
          <a:p>
            <a:r>
              <a:rPr lang="en-IN" sz="1200" dirty="0" smtClean="0"/>
              <a:t>Fig.2.4.1</a:t>
            </a:r>
          </a:p>
          <a:p>
            <a:r>
              <a:rPr lang="en-IN" sz="1200" dirty="0" smtClean="0"/>
              <a:t>For anyone who does not think </a:t>
            </a:r>
            <a:r>
              <a:rPr lang="en-IN" sz="1200" dirty="0" err="1" smtClean="0"/>
              <a:t>ebrakes</a:t>
            </a:r>
            <a:r>
              <a:rPr lang="en-IN" sz="1200" dirty="0" smtClean="0"/>
              <a:t> are necessary in an </a:t>
            </a:r>
            <a:r>
              <a:rPr lang="en-IN" sz="1200" dirty="0" err="1" smtClean="0"/>
              <a:t>ebike</a:t>
            </a:r>
            <a:r>
              <a:rPr lang="en-IN" sz="1200" dirty="0" smtClean="0"/>
              <a:t> look at this video out of China as a clear illustration why </a:t>
            </a:r>
            <a:r>
              <a:rPr lang="en-IN" sz="1200" dirty="0" err="1" smtClean="0"/>
              <a:t>ebrakes</a:t>
            </a:r>
            <a:r>
              <a:rPr lang="en-IN" sz="1200" dirty="0" smtClean="0"/>
              <a:t> are a good idea:</a:t>
            </a:r>
          </a:p>
          <a:p>
            <a:r>
              <a:rPr lang="en-IN" sz="1200" dirty="0" smtClean="0"/>
              <a:t>One big fear for an </a:t>
            </a:r>
            <a:r>
              <a:rPr lang="en-IN" sz="1200" dirty="0" err="1" smtClean="0"/>
              <a:t>ebike</a:t>
            </a:r>
            <a:r>
              <a:rPr lang="en-IN" sz="1200" dirty="0" smtClean="0"/>
              <a:t> builder is that their throttle gets locked in </a:t>
            </a:r>
            <a:r>
              <a:rPr lang="en-IN" sz="1200" i="1" dirty="0" smtClean="0"/>
              <a:t>wide open throttle</a:t>
            </a:r>
            <a:r>
              <a:rPr lang="en-IN" sz="1200" dirty="0" smtClean="0"/>
              <a:t> position (WOT) as happened to the woman in the video. This can sometimes happen if moisture shorts the </a:t>
            </a:r>
            <a:r>
              <a:rPr lang="en-IN" sz="1200" dirty="0" smtClean="0"/>
              <a:t>internal. </a:t>
            </a:r>
            <a:r>
              <a:rPr lang="en-IN" sz="1200" dirty="0" smtClean="0"/>
              <a:t>The </a:t>
            </a:r>
            <a:r>
              <a:rPr lang="en-IN" sz="1200" dirty="0" err="1" smtClean="0"/>
              <a:t>ebrake</a:t>
            </a:r>
            <a:r>
              <a:rPr lang="en-IN" sz="1200" dirty="0" smtClean="0"/>
              <a:t> can be a safeguard that will from keep this from happening.</a:t>
            </a:r>
          </a:p>
          <a:p>
            <a:r>
              <a:rPr lang="en-IN" sz="1200" dirty="0" smtClean="0"/>
              <a:t>Generally the more powerful the motor on your </a:t>
            </a:r>
            <a:r>
              <a:rPr lang="en-IN" sz="1200" dirty="0" err="1" smtClean="0"/>
              <a:t>ebike</a:t>
            </a:r>
            <a:r>
              <a:rPr lang="en-IN" sz="1200" dirty="0" smtClean="0"/>
              <a:t>, the more needed </a:t>
            </a:r>
            <a:r>
              <a:rPr lang="en-IN" sz="1200" dirty="0" err="1" smtClean="0"/>
              <a:t>ebrakes</a:t>
            </a:r>
            <a:r>
              <a:rPr lang="en-IN" sz="1200" dirty="0" smtClean="0"/>
              <a:t> are. If you are confident your brakes are more powerful than the motor , and your brakes are strong enough to easily lock the rear wheel if the throttle gets stuck in wide open throttle…then you may be able to argue against </a:t>
            </a:r>
            <a:r>
              <a:rPr lang="en-IN" sz="1200" dirty="0" err="1" smtClean="0"/>
              <a:t>ebrakes</a:t>
            </a:r>
            <a:r>
              <a:rPr lang="en-IN" sz="1200" dirty="0" smtClean="0"/>
              <a:t>.  For example if you all you have is a 250 watt geared hub motor and you have hydraulic disc brakes properly adjusted…you really have no need for </a:t>
            </a:r>
            <a:r>
              <a:rPr lang="en-IN" sz="1200" dirty="0" err="1" smtClean="0"/>
              <a:t>ebrakes</a:t>
            </a:r>
            <a:r>
              <a:rPr lang="en-IN" sz="1200" dirty="0" smtClean="0"/>
              <a:t>. If you have a Cyclone kit 3000 watts and you got it over-</a:t>
            </a:r>
            <a:r>
              <a:rPr lang="en-IN" sz="1200" dirty="0" err="1" smtClean="0"/>
              <a:t>volted</a:t>
            </a:r>
            <a:r>
              <a:rPr lang="en-IN" sz="1200" dirty="0" smtClean="0"/>
              <a:t> to 7000 watts …going without </a:t>
            </a:r>
            <a:r>
              <a:rPr lang="en-IN" sz="1200" dirty="0" err="1" smtClean="0"/>
              <a:t>ebrakes</a:t>
            </a:r>
            <a:r>
              <a:rPr lang="en-IN" sz="1200" dirty="0" smtClean="0"/>
              <a:t> would be considered hazardous.</a:t>
            </a:r>
          </a:p>
          <a:p>
            <a:endParaRPr lang="en-IN" sz="1200" dirty="0"/>
          </a:p>
        </p:txBody>
      </p:sp>
      <p:sp>
        <p:nvSpPr>
          <p:cNvPr id="6146" name="AutoShape 2" descr="Image result for E BIKE BRAKE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pic>
        <p:nvPicPr>
          <p:cNvPr id="6147" name="Picture 3" descr="C:\Users\LENOVO\Desktop\3.jpg"/>
          <p:cNvPicPr>
            <a:picLocks noChangeAspect="1" noChangeArrowheads="1"/>
          </p:cNvPicPr>
          <p:nvPr/>
        </p:nvPicPr>
        <p:blipFill>
          <a:blip r:embed="rId2"/>
          <a:srcRect/>
          <a:stretch>
            <a:fillRect/>
          </a:stretch>
        </p:blipFill>
        <p:spPr bwMode="auto">
          <a:xfrm>
            <a:off x="6522720" y="2093912"/>
            <a:ext cx="2484120" cy="3354387"/>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Welding </a:t>
            </a:r>
            <a:endParaRPr lang="en-IN" dirty="0"/>
          </a:p>
        </p:txBody>
      </p:sp>
      <p:sp>
        <p:nvSpPr>
          <p:cNvPr id="3" name="Content Placeholder 2"/>
          <p:cNvSpPr>
            <a:spLocks noGrp="1"/>
          </p:cNvSpPr>
          <p:nvPr>
            <p:ph idx="1"/>
          </p:nvPr>
        </p:nvSpPr>
        <p:spPr>
          <a:xfrm>
            <a:off x="457200" y="1935480"/>
            <a:ext cx="4808220" cy="3566160"/>
          </a:xfrm>
        </p:spPr>
        <p:txBody>
          <a:bodyPr>
            <a:normAutofit fontScale="47500" lnSpcReduction="20000"/>
          </a:bodyPr>
          <a:lstStyle/>
          <a:p>
            <a:r>
              <a:rPr lang="en-IN" b="1" dirty="0" smtClean="0"/>
              <a:t>Gas tungsten arc welding</a:t>
            </a:r>
            <a:r>
              <a:rPr lang="en-IN" dirty="0" smtClean="0"/>
              <a:t> (</a:t>
            </a:r>
            <a:r>
              <a:rPr lang="en-IN" b="1" dirty="0" smtClean="0"/>
              <a:t>GTAW</a:t>
            </a:r>
            <a:r>
              <a:rPr lang="en-IN" dirty="0" smtClean="0"/>
              <a:t>), also known as </a:t>
            </a:r>
            <a:r>
              <a:rPr lang="en-IN" b="1" dirty="0" smtClean="0"/>
              <a:t>tungsten inert gas</a:t>
            </a:r>
            <a:r>
              <a:rPr lang="en-IN" dirty="0" smtClean="0"/>
              <a:t> (</a:t>
            </a:r>
            <a:r>
              <a:rPr lang="en-IN" b="1" dirty="0" smtClean="0"/>
              <a:t>TIG</a:t>
            </a:r>
            <a:r>
              <a:rPr lang="en-IN" dirty="0" smtClean="0"/>
              <a:t>) </a:t>
            </a:r>
            <a:r>
              <a:rPr lang="en-IN" b="1" dirty="0" smtClean="0"/>
              <a:t>welding</a:t>
            </a:r>
            <a:r>
              <a:rPr lang="en-IN" dirty="0" smtClean="0"/>
              <a:t>, is an </a:t>
            </a:r>
            <a:r>
              <a:rPr lang="en-IN" dirty="0" smtClean="0">
                <a:hlinkClick r:id="rId2" tooltip="Arc welding"/>
              </a:rPr>
              <a:t>arc welding</a:t>
            </a:r>
            <a:r>
              <a:rPr lang="en-IN" dirty="0" smtClean="0"/>
              <a:t> process that uses a non-consumable </a:t>
            </a:r>
            <a:r>
              <a:rPr lang="en-IN" dirty="0" smtClean="0">
                <a:hlinkClick r:id="rId3" tooltip="Tungsten"/>
              </a:rPr>
              <a:t>tungsten</a:t>
            </a:r>
            <a:r>
              <a:rPr lang="en-IN" dirty="0" smtClean="0"/>
              <a:t> </a:t>
            </a:r>
            <a:r>
              <a:rPr lang="en-IN" dirty="0" smtClean="0">
                <a:hlinkClick r:id="rId4" tooltip="Electrode"/>
              </a:rPr>
              <a:t>electrode</a:t>
            </a:r>
            <a:r>
              <a:rPr lang="en-IN" dirty="0" smtClean="0"/>
              <a:t> to produce the </a:t>
            </a:r>
            <a:r>
              <a:rPr lang="en-IN" dirty="0" smtClean="0">
                <a:hlinkClick r:id="rId5" tooltip="Welding"/>
              </a:rPr>
              <a:t>weld</a:t>
            </a:r>
            <a:r>
              <a:rPr lang="en-IN" dirty="0" smtClean="0"/>
              <a:t>. The weld area and electrode is protected from oxidation or other atmospheric contamination by an </a:t>
            </a:r>
            <a:r>
              <a:rPr lang="en-IN" dirty="0" smtClean="0">
                <a:hlinkClick r:id="rId6" tooltip="Inert gas"/>
              </a:rPr>
              <a:t>inert</a:t>
            </a:r>
            <a:r>
              <a:rPr lang="en-IN" dirty="0" smtClean="0"/>
              <a:t> </a:t>
            </a:r>
            <a:r>
              <a:rPr lang="en-IN" dirty="0" smtClean="0">
                <a:hlinkClick r:id="rId7" tooltip="Shielding gas"/>
              </a:rPr>
              <a:t>shielding gas</a:t>
            </a:r>
            <a:r>
              <a:rPr lang="en-IN" dirty="0" smtClean="0"/>
              <a:t> (</a:t>
            </a:r>
            <a:r>
              <a:rPr lang="en-IN" dirty="0" smtClean="0">
                <a:hlinkClick r:id="rId8" tooltip="Argon"/>
              </a:rPr>
              <a:t>argon</a:t>
            </a:r>
            <a:r>
              <a:rPr lang="en-IN" dirty="0" smtClean="0"/>
              <a:t> or </a:t>
            </a:r>
            <a:r>
              <a:rPr lang="en-IN" dirty="0" smtClean="0">
                <a:hlinkClick r:id="rId9" tooltip="Helium"/>
              </a:rPr>
              <a:t>helium</a:t>
            </a:r>
            <a:r>
              <a:rPr lang="en-IN" dirty="0" smtClean="0"/>
              <a:t>), and a </a:t>
            </a:r>
            <a:r>
              <a:rPr lang="en-IN" dirty="0" smtClean="0">
                <a:hlinkClick r:id="rId10" tooltip="Filler metal"/>
              </a:rPr>
              <a:t>filler metal</a:t>
            </a:r>
            <a:r>
              <a:rPr lang="en-IN" dirty="0" smtClean="0"/>
              <a:t> is normally used, though some welds, known as </a:t>
            </a:r>
            <a:r>
              <a:rPr lang="en-IN" dirty="0" err="1" smtClean="0"/>
              <a:t>autogenous</a:t>
            </a:r>
            <a:r>
              <a:rPr lang="en-IN" dirty="0" smtClean="0"/>
              <a:t> welds, do not require it. A </a:t>
            </a:r>
            <a:r>
              <a:rPr lang="en-IN" dirty="0" smtClean="0">
                <a:hlinkClick r:id="rId11" tooltip="Current source"/>
              </a:rPr>
              <a:t>constant-current</a:t>
            </a:r>
            <a:r>
              <a:rPr lang="en-IN" dirty="0" smtClean="0"/>
              <a:t> </a:t>
            </a:r>
            <a:r>
              <a:rPr lang="en-IN" dirty="0" smtClean="0">
                <a:hlinkClick r:id="rId12" tooltip="Welding power supply"/>
              </a:rPr>
              <a:t>welding power supply</a:t>
            </a:r>
            <a:r>
              <a:rPr lang="en-IN" dirty="0" smtClean="0"/>
              <a:t> produces electrical energy, which is conducted across the arc through a column of highly ionized gas and metal </a:t>
            </a:r>
            <a:r>
              <a:rPr lang="en-IN" dirty="0" err="1" smtClean="0"/>
              <a:t>vapors</a:t>
            </a:r>
            <a:r>
              <a:rPr lang="en-IN" dirty="0" smtClean="0"/>
              <a:t> known as a </a:t>
            </a:r>
            <a:r>
              <a:rPr lang="en-IN" dirty="0" smtClean="0">
                <a:hlinkClick r:id="rId13" tooltip="Plasma (physics)"/>
              </a:rPr>
              <a:t>plasma</a:t>
            </a:r>
            <a:r>
              <a:rPr lang="en-IN" dirty="0" smtClean="0"/>
              <a:t>.</a:t>
            </a:r>
          </a:p>
          <a:p>
            <a:r>
              <a:rPr lang="en-IN" dirty="0" smtClean="0"/>
              <a:t>GTAW is most commonly used to weld thin sections of </a:t>
            </a:r>
            <a:r>
              <a:rPr lang="en-IN" dirty="0" smtClean="0">
                <a:hlinkClick r:id="rId14" tooltip="Stainless steel"/>
              </a:rPr>
              <a:t>stainless steel</a:t>
            </a:r>
            <a:r>
              <a:rPr lang="en-IN" dirty="0" smtClean="0"/>
              <a:t> and non-ferrous metals such as </a:t>
            </a:r>
            <a:r>
              <a:rPr lang="en-IN" dirty="0" err="1" smtClean="0">
                <a:hlinkClick r:id="rId15" tooltip="Aluminum"/>
              </a:rPr>
              <a:t>aluminum</a:t>
            </a:r>
            <a:r>
              <a:rPr lang="en-IN" dirty="0" smtClean="0"/>
              <a:t>, </a:t>
            </a:r>
            <a:r>
              <a:rPr lang="en-IN" dirty="0" smtClean="0">
                <a:hlinkClick r:id="rId16" tooltip="Magnesium"/>
              </a:rPr>
              <a:t>magnesium</a:t>
            </a:r>
            <a:r>
              <a:rPr lang="en-IN" dirty="0" smtClean="0"/>
              <a:t>, and </a:t>
            </a:r>
            <a:r>
              <a:rPr lang="en-IN" dirty="0" smtClean="0">
                <a:hlinkClick r:id="rId17" tooltip="Copper"/>
              </a:rPr>
              <a:t>copper</a:t>
            </a:r>
            <a:r>
              <a:rPr lang="en-IN" dirty="0" smtClean="0"/>
              <a:t> alloys. The process grants the operator greater control over the weld than competing processes such as </a:t>
            </a:r>
            <a:r>
              <a:rPr lang="en-IN" dirty="0" smtClean="0">
                <a:hlinkClick r:id="rId18" tooltip="Shielded metal arc welding"/>
              </a:rPr>
              <a:t>shielded metal arc welding</a:t>
            </a:r>
            <a:r>
              <a:rPr lang="en-IN" dirty="0" smtClean="0"/>
              <a:t> and </a:t>
            </a:r>
            <a:r>
              <a:rPr lang="en-IN" dirty="0" smtClean="0">
                <a:hlinkClick r:id="rId19" tooltip="Gas metal arc welding"/>
              </a:rPr>
              <a:t>gas metal arc welding</a:t>
            </a:r>
            <a:r>
              <a:rPr lang="en-IN" dirty="0" smtClean="0"/>
              <a:t>, allowing for stronger, higher quality welds. However, GTAW is comparatively more complex and difficult to master, and furthermore, it is significantly slower than most other welding techniques. A related process, </a:t>
            </a:r>
            <a:r>
              <a:rPr lang="en-IN" dirty="0" smtClean="0">
                <a:hlinkClick r:id="rId20" tooltip="Plasma arc welding"/>
              </a:rPr>
              <a:t>plasma arc welding</a:t>
            </a:r>
            <a:r>
              <a:rPr lang="en-IN" dirty="0" smtClean="0"/>
              <a:t>, uses a slightly different welding torch to create a more focused welding arc and as a result is often automated</a:t>
            </a:r>
          </a:p>
          <a:p>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Benefits </a:t>
            </a:r>
            <a:endParaRPr lang="en-IN" dirty="0"/>
          </a:p>
        </p:txBody>
      </p:sp>
      <p:sp>
        <p:nvSpPr>
          <p:cNvPr id="3" name="Content Placeholder 2"/>
          <p:cNvSpPr>
            <a:spLocks noGrp="1"/>
          </p:cNvSpPr>
          <p:nvPr>
            <p:ph idx="1"/>
          </p:nvPr>
        </p:nvSpPr>
        <p:spPr/>
        <p:txBody>
          <a:bodyPr>
            <a:normAutofit fontScale="62500" lnSpcReduction="20000"/>
          </a:bodyPr>
          <a:lstStyle/>
          <a:p>
            <a:r>
              <a:rPr lang="en-IN" dirty="0" smtClean="0"/>
              <a:t>The benefits of electric bikes are many and often go unrealized by car and scooter owners. In my opinion they include the following:</a:t>
            </a:r>
          </a:p>
          <a:p>
            <a:pPr lvl="0"/>
            <a:r>
              <a:rPr lang="en-IN" dirty="0" smtClean="0"/>
              <a:t>No driver license or insurance required to ride</a:t>
            </a:r>
          </a:p>
          <a:p>
            <a:pPr lvl="0"/>
            <a:r>
              <a:rPr lang="en-IN" dirty="0" smtClean="0"/>
              <a:t>Can be used on sidewalks and to cut through parks</a:t>
            </a:r>
          </a:p>
          <a:p>
            <a:pPr lvl="0"/>
            <a:r>
              <a:rPr lang="en-IN" dirty="0" smtClean="0"/>
              <a:t>Lighter, cleaner and more reliable than gas powered vehicles</a:t>
            </a:r>
          </a:p>
          <a:p>
            <a:pPr lvl="0"/>
            <a:r>
              <a:rPr lang="en-IN" dirty="0" smtClean="0"/>
              <a:t>Less expensive than gas powered vehicles, especially over the long term when using electricity vs. gasoline or other fuel source</a:t>
            </a:r>
          </a:p>
          <a:p>
            <a:pPr lvl="0"/>
            <a:r>
              <a:rPr lang="en-IN" dirty="0" smtClean="0"/>
              <a:t>Safer than street-legal scooters or motorcycles because they run slower and are not fully usable on highways or high-speed intersections</a:t>
            </a:r>
          </a:p>
          <a:p>
            <a:pPr lvl="0"/>
            <a:r>
              <a:rPr lang="en-IN" dirty="0" smtClean="0"/>
              <a:t>Easily avoid and skip through congested traffic areas</a:t>
            </a:r>
          </a:p>
          <a:p>
            <a:pPr lvl="0"/>
            <a:r>
              <a:rPr lang="en-IN" dirty="0" smtClean="0"/>
              <a:t>Environmentally friendly, no exhaust created on site for the user to inhale. Easily use locally produced solar or wind power to charge</a:t>
            </a:r>
          </a:p>
          <a:p>
            <a:pPr lvl="0"/>
            <a:r>
              <a:rPr lang="en-IN" dirty="0" smtClean="0"/>
              <a:t>Efficient and affordable parking options, fits on any normal bike rack or to a pole/railing</a:t>
            </a:r>
          </a:p>
          <a:p>
            <a:pPr lvl="0"/>
            <a:r>
              <a:rPr lang="en-IN" dirty="0" smtClean="0"/>
              <a:t>Easy to use with public transportation like busses, trains and light rail systems</a:t>
            </a:r>
          </a:p>
          <a:p>
            <a:pPr lvl="0"/>
            <a:r>
              <a:rPr lang="en-IN" dirty="0" smtClean="0"/>
              <a:t>Provides an opportunity to exercise and practice balance</a:t>
            </a:r>
          </a:p>
          <a:p>
            <a:pPr lvl="0"/>
            <a:r>
              <a:rPr lang="en-IN" dirty="0" smtClean="0"/>
              <a:t>Social opportunity to get in touch with your community and become more social.</a:t>
            </a:r>
          </a:p>
          <a:p>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What is E-Bike</a:t>
            </a:r>
            <a:endParaRPr lang="en-IN" dirty="0"/>
          </a:p>
        </p:txBody>
      </p:sp>
      <p:sp>
        <p:nvSpPr>
          <p:cNvPr id="3" name="Content Placeholder 2"/>
          <p:cNvSpPr>
            <a:spLocks noGrp="1"/>
          </p:cNvSpPr>
          <p:nvPr>
            <p:ph idx="1"/>
          </p:nvPr>
        </p:nvSpPr>
        <p:spPr/>
        <p:txBody>
          <a:bodyPr>
            <a:normAutofit fontScale="77500" lnSpcReduction="20000"/>
          </a:bodyPr>
          <a:lstStyle/>
          <a:p>
            <a:r>
              <a:rPr lang="en-IN" dirty="0" smtClean="0"/>
              <a:t>Electric Bikes consist of a modified or custom bicycle frame with pedals but include an electric motor, usually in the form of a hub motor, mid-drive motor or belt drive connected to the rear wheel. They allow a rider to either pedal the bike or leverage the power of a battery and motor drive system.</a:t>
            </a:r>
          </a:p>
          <a:p>
            <a:r>
              <a:rPr lang="en-IN" dirty="0" smtClean="0"/>
              <a:t>To use an electric bike you have to charge the battery, turn the controller system on and then twist a throttle, pull a trigger or pedal the bike forward to initiate the motor drive system. Throttle only drive behaves much like a traditional gas powered scooter because the rider doesn’t have to pedal, the bike just goes! By contrast, pedal-assist mode uses the rider’s input as the throttle signal and is more popular in Europe where bicycle laws are a bit more restrictive regarding motor and battery power. European bikes are usually limited to 250 Watt motors whereas the US has many bikes with motors as strong as 500 or even 600w. These bikes go faster and can power up steeper hills more easily.</a:t>
            </a:r>
          </a:p>
          <a:p>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E-SWACHH BHARAT </a:t>
            </a:r>
            <a:endParaRPr lang="en-IN" b="1" dirty="0"/>
          </a:p>
        </p:txBody>
      </p:sp>
      <p:sp>
        <p:nvSpPr>
          <p:cNvPr id="3" name="Content Placeholder 2"/>
          <p:cNvSpPr>
            <a:spLocks noGrp="1"/>
          </p:cNvSpPr>
          <p:nvPr>
            <p:ph idx="1"/>
          </p:nvPr>
        </p:nvSpPr>
        <p:spPr/>
        <p:txBody>
          <a:bodyPr/>
          <a:lstStyle/>
          <a:p>
            <a:pPr>
              <a:buNone/>
            </a:pPr>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Specifications </a:t>
            </a:r>
            <a:endParaRPr lang="en-IN" dirty="0"/>
          </a:p>
        </p:txBody>
      </p:sp>
      <p:sp>
        <p:nvSpPr>
          <p:cNvPr id="3" name="Content Placeholder 2"/>
          <p:cNvSpPr>
            <a:spLocks noGrp="1"/>
          </p:cNvSpPr>
          <p:nvPr>
            <p:ph idx="1"/>
          </p:nvPr>
        </p:nvSpPr>
        <p:spPr/>
        <p:txBody>
          <a:bodyPr/>
          <a:lstStyle/>
          <a:p>
            <a:r>
              <a:rPr lang="en-IN" dirty="0" smtClean="0"/>
              <a:t>Weight : 45kgs</a:t>
            </a:r>
          </a:p>
          <a:p>
            <a:r>
              <a:rPr lang="en-IN" dirty="0" smtClean="0"/>
              <a:t>Efficiency : 60 km per charge</a:t>
            </a:r>
          </a:p>
          <a:p>
            <a:r>
              <a:rPr lang="en-IN" dirty="0" smtClean="0"/>
              <a:t> Speed : 50 km/hr</a:t>
            </a:r>
          </a:p>
          <a:p>
            <a:r>
              <a:rPr lang="en-IN" dirty="0" smtClean="0"/>
              <a:t>Batteries : Lead-Acid batteries</a:t>
            </a:r>
          </a:p>
          <a:p>
            <a:r>
              <a:rPr lang="en-IN" dirty="0" smtClean="0"/>
              <a:t>Charging time : 4 hrs</a:t>
            </a:r>
          </a:p>
          <a:p>
            <a:r>
              <a:rPr lang="en-IN" dirty="0" smtClean="0"/>
              <a:t>Motor capacity : 800 watts</a:t>
            </a:r>
          </a:p>
          <a:p>
            <a:r>
              <a:rPr lang="en-IN" dirty="0" smtClean="0"/>
              <a:t>Load bearable : 160kgs</a:t>
            </a:r>
          </a:p>
          <a:p>
            <a:r>
              <a:rPr lang="en-IN" dirty="0" smtClean="0"/>
              <a:t>Motor type : Hub motor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Main parameters of e bike</a:t>
            </a:r>
            <a:endParaRPr lang="en-IN" dirty="0"/>
          </a:p>
        </p:txBody>
      </p:sp>
      <p:sp>
        <p:nvSpPr>
          <p:cNvPr id="3" name="Content Placeholder 2"/>
          <p:cNvSpPr>
            <a:spLocks noGrp="1"/>
          </p:cNvSpPr>
          <p:nvPr>
            <p:ph idx="1"/>
          </p:nvPr>
        </p:nvSpPr>
        <p:spPr/>
        <p:txBody>
          <a:bodyPr/>
          <a:lstStyle/>
          <a:p>
            <a:r>
              <a:rPr lang="en-IN" dirty="0" smtClean="0"/>
              <a:t>Motor</a:t>
            </a:r>
          </a:p>
          <a:p>
            <a:r>
              <a:rPr lang="en-IN" dirty="0" smtClean="0"/>
              <a:t>Batteries</a:t>
            </a:r>
          </a:p>
          <a:p>
            <a:r>
              <a:rPr lang="en-IN" dirty="0" smtClean="0"/>
              <a:t>Controller</a:t>
            </a:r>
          </a:p>
          <a:p>
            <a:r>
              <a:rPr lang="en-IN" dirty="0" smtClean="0"/>
              <a:t>Brakes</a:t>
            </a:r>
          </a:p>
          <a:p>
            <a:r>
              <a:rPr lang="en-IN" dirty="0" smtClean="0"/>
              <a:t>Design </a:t>
            </a:r>
          </a:p>
          <a:p>
            <a:r>
              <a:rPr lang="en-IN" dirty="0" smtClean="0"/>
              <a:t>Analysis </a:t>
            </a:r>
          </a:p>
          <a:p>
            <a:r>
              <a:rPr lang="en-IN" dirty="0" smtClean="0"/>
              <a:t>Throttle</a:t>
            </a:r>
          </a:p>
          <a:p>
            <a:r>
              <a:rPr lang="en-IN" dirty="0" smtClean="0"/>
              <a:t>Welding </a:t>
            </a:r>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Motor </a:t>
            </a:r>
            <a:endParaRPr lang="en-IN" dirty="0"/>
          </a:p>
        </p:txBody>
      </p:sp>
      <p:sp>
        <p:nvSpPr>
          <p:cNvPr id="3" name="Content Placeholder 2"/>
          <p:cNvSpPr>
            <a:spLocks noGrp="1"/>
          </p:cNvSpPr>
          <p:nvPr>
            <p:ph idx="1"/>
          </p:nvPr>
        </p:nvSpPr>
        <p:spPr>
          <a:xfrm>
            <a:off x="335280" y="1897380"/>
            <a:ext cx="6149340" cy="4472940"/>
          </a:xfrm>
        </p:spPr>
        <p:txBody>
          <a:bodyPr>
            <a:normAutofit fontScale="25000" lnSpcReduction="20000"/>
          </a:bodyPr>
          <a:lstStyle/>
          <a:p>
            <a:r>
              <a:rPr lang="en-US" sz="7200" dirty="0" smtClean="0">
                <a:latin typeface="Times New Roman" pitchFamily="18" charset="0"/>
                <a:cs typeface="Times New Roman" pitchFamily="18" charset="0"/>
              </a:rPr>
              <a:t>Hub motors are electric motors that are housed inside the hub of either the front or rear wheel.</a:t>
            </a:r>
            <a:endParaRPr lang="en-IN" sz="7200" dirty="0" smtClean="0">
              <a:latin typeface="Times New Roman" pitchFamily="18" charset="0"/>
              <a:cs typeface="Times New Roman" pitchFamily="18" charset="0"/>
            </a:endParaRPr>
          </a:p>
          <a:p>
            <a:r>
              <a:rPr lang="en-US" sz="7200" dirty="0" smtClean="0">
                <a:latin typeface="Times New Roman" pitchFamily="18" charset="0"/>
                <a:cs typeface="Times New Roman" pitchFamily="18" charset="0"/>
              </a:rPr>
              <a:t>These are the most common motor that you will find on an electric bike (although mid drives are becoming very popular in certain markets).</a:t>
            </a:r>
            <a:endParaRPr lang="en-IN" sz="7200" dirty="0" smtClean="0">
              <a:latin typeface="Times New Roman" pitchFamily="18" charset="0"/>
              <a:cs typeface="Times New Roman" pitchFamily="18" charset="0"/>
            </a:endParaRPr>
          </a:p>
          <a:p>
            <a:r>
              <a:rPr lang="en-US" sz="7200" dirty="0" smtClean="0">
                <a:latin typeface="Times New Roman" pitchFamily="18" charset="0"/>
                <a:cs typeface="Times New Roman" pitchFamily="18" charset="0"/>
              </a:rPr>
              <a:t>There are direct drive hub motors that use the whole hub shell as the electric motor.  And there are geared hub motors that have a smaller internal motor with planetary gears that drive the hub shell.  Here is a comparison of direct drive and geared hub motors.</a:t>
            </a:r>
            <a:endParaRPr lang="en-IN" sz="7200" dirty="0" smtClean="0">
              <a:latin typeface="Times New Roman" pitchFamily="18" charset="0"/>
              <a:cs typeface="Times New Roman" pitchFamily="18" charset="0"/>
            </a:endParaRPr>
          </a:p>
          <a:p>
            <a:r>
              <a:rPr lang="en-US" sz="7200" dirty="0" smtClean="0">
                <a:latin typeface="Times New Roman" pitchFamily="18" charset="0"/>
                <a:cs typeface="Times New Roman" pitchFamily="18" charset="0"/>
              </a:rPr>
              <a:t>In addition, there is an emerging number of all-in-one hub or wheel systems that house all of the e-bike components (motor, battery, controller) in the hub or wheel.</a:t>
            </a:r>
            <a:endParaRPr lang="en-IN" sz="7200" dirty="0" smtClean="0">
              <a:latin typeface="Times New Roman" pitchFamily="18" charset="0"/>
              <a:cs typeface="Times New Roman" pitchFamily="18" charset="0"/>
            </a:endParaRPr>
          </a:p>
          <a:p>
            <a:r>
              <a:rPr lang="en-US" sz="7200" dirty="0" smtClean="0">
                <a:latin typeface="Times New Roman" pitchFamily="18" charset="0"/>
                <a:cs typeface="Times New Roman" pitchFamily="18" charset="0"/>
              </a:rPr>
              <a:t>Here is an overview of front hub, rear hub, and all-in-one hub motors with their pros &amp; cons.</a:t>
            </a:r>
            <a:endParaRPr lang="en-IN" sz="7200" dirty="0" smtClean="0">
              <a:latin typeface="Times New Roman" pitchFamily="18" charset="0"/>
              <a:cs typeface="Times New Roman" pitchFamily="18" charset="0"/>
            </a:endParaRPr>
          </a:p>
          <a:p>
            <a:endParaRPr lang="en-IN" dirty="0">
              <a:latin typeface="Times New Roman" pitchFamily="18" charset="0"/>
              <a:cs typeface="Times New Roman" pitchFamily="18" charset="0"/>
            </a:endParaRPr>
          </a:p>
        </p:txBody>
      </p:sp>
      <p:pic>
        <p:nvPicPr>
          <p:cNvPr id="1026" name="Picture 2" descr="C:\Users\LENOVO\Desktop\1.PNG"/>
          <p:cNvPicPr>
            <a:picLocks noChangeAspect="1" noChangeArrowheads="1"/>
          </p:cNvPicPr>
          <p:nvPr/>
        </p:nvPicPr>
        <p:blipFill>
          <a:blip r:embed="rId2"/>
          <a:srcRect/>
          <a:stretch>
            <a:fillRect/>
          </a:stretch>
        </p:blipFill>
        <p:spPr bwMode="auto">
          <a:xfrm>
            <a:off x="6462713" y="2240598"/>
            <a:ext cx="2179637" cy="1844675"/>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Batteries </a:t>
            </a:r>
            <a:endParaRPr lang="en-IN" dirty="0"/>
          </a:p>
        </p:txBody>
      </p:sp>
      <p:sp>
        <p:nvSpPr>
          <p:cNvPr id="3" name="Content Placeholder 2"/>
          <p:cNvSpPr>
            <a:spLocks noGrp="1"/>
          </p:cNvSpPr>
          <p:nvPr>
            <p:ph idx="1"/>
          </p:nvPr>
        </p:nvSpPr>
        <p:spPr>
          <a:xfrm>
            <a:off x="457200" y="1935480"/>
            <a:ext cx="5875020" cy="4754880"/>
          </a:xfrm>
        </p:spPr>
        <p:txBody>
          <a:bodyPr>
            <a:normAutofit fontScale="70000" lnSpcReduction="20000"/>
          </a:bodyPr>
          <a:lstStyle/>
          <a:p>
            <a:r>
              <a:rPr lang="en-US" sz="2900" b="1" dirty="0" smtClean="0">
                <a:latin typeface="Times New Roman" pitchFamily="18" charset="0"/>
                <a:cs typeface="Times New Roman" pitchFamily="18" charset="0"/>
              </a:rPr>
              <a:t>Lead-acid Electric Bike Batteries (SLA)</a:t>
            </a:r>
            <a:endParaRPr lang="en-IN" sz="2900" b="1" i="1" dirty="0" smtClean="0">
              <a:latin typeface="Times New Roman" pitchFamily="18" charset="0"/>
              <a:cs typeface="Times New Roman" pitchFamily="18" charset="0"/>
            </a:endParaRPr>
          </a:p>
          <a:p>
            <a:r>
              <a:rPr lang="en-IN" sz="2900" dirty="0" smtClean="0">
                <a:latin typeface="Times New Roman" pitchFamily="18" charset="0"/>
                <a:cs typeface="Times New Roman" pitchFamily="18" charset="0"/>
              </a:rPr>
              <a:t>Lead-acid electric bike batteries are cheap and easy to recycle. However, they are sensitive to bad treatment, and they don’t last very </a:t>
            </a:r>
            <a:r>
              <a:rPr lang="en-IN" sz="2900" dirty="0" smtClean="0">
                <a:latin typeface="Times New Roman" pitchFamily="18" charset="0"/>
                <a:cs typeface="Times New Roman" pitchFamily="18" charset="0"/>
              </a:rPr>
              <a:t>long.</a:t>
            </a:r>
            <a:endParaRPr lang="en-IN" sz="2900" dirty="0" smtClean="0">
              <a:latin typeface="Times New Roman" pitchFamily="18" charset="0"/>
              <a:cs typeface="Times New Roman" pitchFamily="18" charset="0"/>
            </a:endParaRPr>
          </a:p>
          <a:p>
            <a:r>
              <a:rPr lang="en-US" sz="2900" dirty="0" smtClean="0">
                <a:latin typeface="Times New Roman" pitchFamily="18" charset="0"/>
                <a:cs typeface="Times New Roman" pitchFamily="18" charset="0"/>
              </a:rPr>
              <a:t>Lead-acid batteries are cheap for several reasons: they weigh twice as much as </a:t>
            </a:r>
            <a:r>
              <a:rPr lang="en-US" sz="2900" dirty="0" err="1" smtClean="0">
                <a:latin typeface="Times New Roman" pitchFamily="18" charset="0"/>
                <a:cs typeface="Times New Roman" pitchFamily="18" charset="0"/>
              </a:rPr>
              <a:t>NiMh</a:t>
            </a:r>
            <a:r>
              <a:rPr lang="en-US" sz="2900" dirty="0" smtClean="0">
                <a:latin typeface="Times New Roman" pitchFamily="18" charset="0"/>
                <a:cs typeface="Times New Roman" pitchFamily="18" charset="0"/>
              </a:rPr>
              <a:t> batteries, and three times as much as lithium batteries. They have much less usable capacity than </a:t>
            </a:r>
            <a:r>
              <a:rPr lang="en-US" sz="2900" dirty="0" err="1" smtClean="0">
                <a:latin typeface="Times New Roman" pitchFamily="18" charset="0"/>
                <a:cs typeface="Times New Roman" pitchFamily="18" charset="0"/>
              </a:rPr>
              <a:t>NiMh</a:t>
            </a:r>
            <a:r>
              <a:rPr lang="en-US" sz="2900" dirty="0" smtClean="0">
                <a:latin typeface="Times New Roman" pitchFamily="18" charset="0"/>
                <a:cs typeface="Times New Roman" pitchFamily="18" charset="0"/>
              </a:rPr>
              <a:t> batteries or lithium batteries. They only last for half as long as nickel or lithium batteries.</a:t>
            </a:r>
            <a:endParaRPr lang="en-IN" sz="2900" dirty="0" smtClean="0">
              <a:latin typeface="Times New Roman" pitchFamily="18" charset="0"/>
              <a:cs typeface="Times New Roman" pitchFamily="18" charset="0"/>
            </a:endParaRPr>
          </a:p>
          <a:p>
            <a:r>
              <a:rPr lang="en-US" sz="2900" dirty="0" smtClean="0">
                <a:latin typeface="Times New Roman" pitchFamily="18" charset="0"/>
                <a:cs typeface="Times New Roman" pitchFamily="18" charset="0"/>
              </a:rPr>
              <a:t>Warning: if a cheap electric bike is advertised and the advert does not state what kind of battery it has, you can pretty much be certain that it has a lead-acid battery. It might be </a:t>
            </a:r>
            <a:r>
              <a:rPr lang="en-US" sz="2900" dirty="0" smtClean="0">
                <a:latin typeface="Times New Roman" pitchFamily="18" charset="0"/>
                <a:cs typeface="Times New Roman" pitchFamily="18" charset="0"/>
              </a:rPr>
              <a:t>cheap. </a:t>
            </a:r>
            <a:r>
              <a:rPr lang="en-US" sz="2900" dirty="0" smtClean="0">
                <a:latin typeface="Times New Roman" pitchFamily="18" charset="0"/>
                <a:cs typeface="Times New Roman" pitchFamily="18" charset="0"/>
              </a:rPr>
              <a:t>This battery type might be good enough if you want the bike </a:t>
            </a:r>
            <a:r>
              <a:rPr lang="en-US" sz="2900" dirty="0" smtClean="0">
                <a:latin typeface="Times New Roman" pitchFamily="18" charset="0"/>
                <a:cs typeface="Times New Roman" pitchFamily="18" charset="0"/>
              </a:rPr>
              <a:t>for small </a:t>
            </a:r>
            <a:r>
              <a:rPr lang="en-US" sz="2900" dirty="0" err="1" smtClean="0">
                <a:latin typeface="Times New Roman" pitchFamily="18" charset="0"/>
                <a:cs typeface="Times New Roman" pitchFamily="18" charset="0"/>
              </a:rPr>
              <a:t>distsance</a:t>
            </a:r>
            <a:r>
              <a:rPr lang="en-US" sz="2900" dirty="0" smtClean="0">
                <a:latin typeface="Times New Roman" pitchFamily="18" charset="0"/>
                <a:cs typeface="Times New Roman" pitchFamily="18" charset="0"/>
              </a:rPr>
              <a:t>.</a:t>
            </a:r>
            <a:endParaRPr lang="en-IN" sz="2900" dirty="0" smtClean="0">
              <a:latin typeface="Times New Roman" pitchFamily="18" charset="0"/>
              <a:cs typeface="Times New Roman" pitchFamily="18" charset="0"/>
            </a:endParaRPr>
          </a:p>
          <a:p>
            <a:endParaRPr lang="en-IN" dirty="0"/>
          </a:p>
        </p:txBody>
      </p:sp>
      <p:pic>
        <p:nvPicPr>
          <p:cNvPr id="9218" name="Picture 2" descr="Image result for amtech e bike batteries"/>
          <p:cNvPicPr>
            <a:picLocks noChangeAspect="1" noChangeArrowheads="1"/>
          </p:cNvPicPr>
          <p:nvPr/>
        </p:nvPicPr>
        <p:blipFill>
          <a:blip r:embed="rId2"/>
          <a:srcRect/>
          <a:stretch>
            <a:fillRect/>
          </a:stretch>
        </p:blipFill>
        <p:spPr bwMode="auto">
          <a:xfrm>
            <a:off x="6126480" y="1767840"/>
            <a:ext cx="2853054" cy="35433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90372"/>
          </a:xfrm>
        </p:spPr>
        <p:txBody>
          <a:bodyPr>
            <a:normAutofit fontScale="90000"/>
          </a:bodyPr>
          <a:lstStyle/>
          <a:p>
            <a:r>
              <a:rPr lang="en-IN" sz="5400" dirty="0" smtClean="0"/>
              <a:t>T</a:t>
            </a:r>
            <a:r>
              <a:rPr lang="en-IN" sz="5400" dirty="0" smtClean="0"/>
              <a:t>hrottle</a:t>
            </a:r>
            <a:endParaRPr lang="en-IN" sz="5400" dirty="0"/>
          </a:p>
        </p:txBody>
      </p:sp>
      <p:sp>
        <p:nvSpPr>
          <p:cNvPr id="3" name="Content Placeholder 2"/>
          <p:cNvSpPr>
            <a:spLocks noGrp="1"/>
          </p:cNvSpPr>
          <p:nvPr>
            <p:ph idx="1"/>
          </p:nvPr>
        </p:nvSpPr>
        <p:spPr>
          <a:xfrm>
            <a:off x="457200" y="1424940"/>
            <a:ext cx="5074920" cy="4541520"/>
          </a:xfrm>
        </p:spPr>
        <p:txBody>
          <a:bodyPr>
            <a:noAutofit/>
          </a:bodyPr>
          <a:lstStyle/>
          <a:p>
            <a:r>
              <a:rPr lang="en-IN" sz="1400" dirty="0" smtClean="0"/>
              <a:t>Your electric bicycle’s throttle is the physical connection between you and your </a:t>
            </a:r>
            <a:r>
              <a:rPr lang="en-IN" sz="1400" dirty="0" err="1" smtClean="0"/>
              <a:t>ebike</a:t>
            </a:r>
            <a:r>
              <a:rPr lang="en-IN" sz="1400" dirty="0" smtClean="0"/>
              <a:t>. Through just a few square </a:t>
            </a:r>
            <a:r>
              <a:rPr lang="en-IN" sz="1400" dirty="0" err="1" smtClean="0"/>
              <a:t>centimeters</a:t>
            </a:r>
            <a:r>
              <a:rPr lang="en-IN" sz="1400" dirty="0" smtClean="0"/>
              <a:t> of surface area, a magical bond is formed between man and machine that allows the two to feel each other and respond to each others thoughts and desires.</a:t>
            </a:r>
          </a:p>
          <a:p>
            <a:r>
              <a:rPr lang="en-IN" sz="1400" dirty="0" smtClean="0"/>
              <a:t>Full twist throttles are sort of the antithesis of thumb throttles as they are the largest type of </a:t>
            </a:r>
            <a:r>
              <a:rPr lang="en-IN" sz="1400" dirty="0" err="1" smtClean="0"/>
              <a:t>ebike</a:t>
            </a:r>
            <a:r>
              <a:rPr lang="en-IN" sz="1400" dirty="0" smtClean="0"/>
              <a:t> throttle and require the whole hand to operate. The full twist throttle takes up the entire end of the handlebar, completely replacing whatever grip would originally be on the end of handlebar. To operate it, the rider simply grabs a handful of throttle and twist it back towards himself.</a:t>
            </a:r>
          </a:p>
          <a:p>
            <a:r>
              <a:rPr lang="en-IN" sz="1400" dirty="0" smtClean="0"/>
              <a:t>Anyone who has ridden a motorcycle or moped will find the full twist throttle familiar. It operates just like the throttle on most motorcycles.  Many people prefer full twist throttles because they are operated by the full hand – all five fingers grip that sucker. That allows you to hold on tight, handle well and use your wrist instead of your thumb to apply the twisting motion</a:t>
            </a:r>
            <a:r>
              <a:rPr lang="en-IN" sz="1400" dirty="0" smtClean="0"/>
              <a:t>.</a:t>
            </a:r>
            <a:endParaRPr lang="en-IN" sz="1400" dirty="0" smtClean="0"/>
          </a:p>
        </p:txBody>
      </p:sp>
      <p:pic>
        <p:nvPicPr>
          <p:cNvPr id="8193" name="Picture 1" descr="C:\Users\LENOVO\Desktop\2.PNG"/>
          <p:cNvPicPr>
            <a:picLocks noChangeAspect="1" noChangeArrowheads="1"/>
          </p:cNvPicPr>
          <p:nvPr/>
        </p:nvPicPr>
        <p:blipFill>
          <a:blip r:embed="rId2"/>
          <a:srcRect/>
          <a:stretch>
            <a:fillRect/>
          </a:stretch>
        </p:blipFill>
        <p:spPr bwMode="auto">
          <a:xfrm>
            <a:off x="5658803" y="1850708"/>
            <a:ext cx="3376612" cy="2682875"/>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Controller</a:t>
            </a:r>
            <a:endParaRPr lang="en-IN" dirty="0"/>
          </a:p>
        </p:txBody>
      </p:sp>
      <p:sp>
        <p:nvSpPr>
          <p:cNvPr id="3" name="Content Placeholder 2"/>
          <p:cNvSpPr>
            <a:spLocks noGrp="1"/>
          </p:cNvSpPr>
          <p:nvPr>
            <p:ph idx="1"/>
          </p:nvPr>
        </p:nvSpPr>
        <p:spPr/>
        <p:txBody>
          <a:bodyPr>
            <a:normAutofit fontScale="77500" lnSpcReduction="20000"/>
          </a:bodyPr>
          <a:lstStyle/>
          <a:p>
            <a:r>
              <a:rPr lang="en-IN" dirty="0" smtClean="0"/>
              <a:t>The mechanism of an electric speed controller varies depending on whether you own an adaptive or purpose-build electric bike. An adaptive bike includes an electric drive system installed on an ordinary bicycle. A purpose-built bike, more expensive than an adaptive bike, provides easier acceleration and affords more features. The mechanism of electric bike speed controller varies in these two types.</a:t>
            </a:r>
          </a:p>
          <a:p>
            <a:r>
              <a:rPr lang="en-IN" b="1" dirty="0" smtClean="0"/>
              <a:t>Controller Specifications:</a:t>
            </a:r>
            <a:endParaRPr lang="en-IN" dirty="0" smtClean="0"/>
          </a:p>
          <a:p>
            <a:pPr lvl="0"/>
            <a:r>
              <a:rPr lang="en-IN" dirty="0" smtClean="0"/>
              <a:t>Voltage: DC 24V</a:t>
            </a:r>
          </a:p>
          <a:p>
            <a:pPr lvl="0"/>
            <a:r>
              <a:rPr lang="en-IN" dirty="0" smtClean="0"/>
              <a:t>Maximum Current: 25 </a:t>
            </a:r>
            <a:r>
              <a:rPr lang="en-IN" dirty="0" smtClean="0"/>
              <a:t>Amps  </a:t>
            </a:r>
            <a:endParaRPr lang="en-IN" dirty="0" smtClean="0"/>
          </a:p>
          <a:p>
            <a:pPr lvl="0"/>
            <a:r>
              <a:rPr lang="en-IN" dirty="0" smtClean="0"/>
              <a:t>Wattage: </a:t>
            </a:r>
            <a:r>
              <a:rPr lang="en-IN" dirty="0" smtClean="0"/>
              <a:t>350W Throttle </a:t>
            </a:r>
            <a:r>
              <a:rPr lang="en-IN" dirty="0" smtClean="0"/>
              <a:t>: 1-4V</a:t>
            </a:r>
          </a:p>
          <a:p>
            <a:pPr lvl="0"/>
            <a:r>
              <a:rPr lang="en-IN" dirty="0" smtClean="0"/>
              <a:t>Level Brake: high / low</a:t>
            </a:r>
          </a:p>
          <a:p>
            <a:pPr lvl="0"/>
            <a:r>
              <a:rPr lang="en-IN" dirty="0" smtClean="0"/>
              <a:t>Under Voltage Protection: 20.5 Volts</a:t>
            </a:r>
          </a:p>
          <a:p>
            <a:pPr lvl="0"/>
            <a:r>
              <a:rPr lang="en-IN" dirty="0" smtClean="0"/>
              <a:t>Includes attachments for motor, accelerator, brake, battery, battery charging, brake light, power lock</a:t>
            </a:r>
          </a:p>
          <a:p>
            <a:endParaRPr lang="en-IN" dirty="0"/>
          </a:p>
        </p:txBody>
      </p:sp>
      <p:pic>
        <p:nvPicPr>
          <p:cNvPr id="7169" name="Picture 1" descr="C:\Users\LENOVO\Desktop\c6e43118b3b139ffa98eea4567afeeb3.image.350x262.jpg"/>
          <p:cNvPicPr>
            <a:picLocks noChangeAspect="1" noChangeArrowheads="1"/>
          </p:cNvPicPr>
          <p:nvPr/>
        </p:nvPicPr>
        <p:blipFill>
          <a:blip r:embed="rId2"/>
          <a:srcRect/>
          <a:stretch>
            <a:fillRect/>
          </a:stretch>
        </p:blipFill>
        <p:spPr bwMode="auto">
          <a:xfrm>
            <a:off x="4815840" y="3446432"/>
            <a:ext cx="3992880" cy="1765648"/>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1">
      <a:dk1>
        <a:srgbClr val="000000"/>
      </a:dk1>
      <a:lt1>
        <a:sysClr val="window" lastClr="FFFFFF"/>
      </a:lt1>
      <a:dk2>
        <a:srgbClr val="04617B"/>
      </a:dk2>
      <a:lt2>
        <a:srgbClr val="DBF5F9"/>
      </a:lt2>
      <a:accent1>
        <a:srgbClr val="000000"/>
      </a:accent1>
      <a:accent2>
        <a:srgbClr val="000000"/>
      </a:accent2>
      <a:accent3>
        <a:srgbClr val="0BD0D9"/>
      </a:accent3>
      <a:accent4>
        <a:srgbClr val="C00000"/>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142</TotalTime>
  <Words>1177</Words>
  <Application>Microsoft Office PowerPoint</Application>
  <PresentationFormat>On-screen Show (4:3)</PresentationFormat>
  <Paragraphs>70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Flow</vt:lpstr>
      <vt:lpstr>Slide 1</vt:lpstr>
      <vt:lpstr>What is E-Bike</vt:lpstr>
      <vt:lpstr>E-SWACHH BHARAT </vt:lpstr>
      <vt:lpstr>Specifications </vt:lpstr>
      <vt:lpstr>Main parameters of e bike</vt:lpstr>
      <vt:lpstr>Motor </vt:lpstr>
      <vt:lpstr>Batteries </vt:lpstr>
      <vt:lpstr>Throttle</vt:lpstr>
      <vt:lpstr>Controller</vt:lpstr>
      <vt:lpstr>Brakes</vt:lpstr>
      <vt:lpstr>Welding </vt:lpstr>
      <vt:lpstr>Benefits </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dc:creator>
  <cp:lastModifiedBy>LENOVO</cp:lastModifiedBy>
  <cp:revision>13</cp:revision>
  <dcterms:created xsi:type="dcterms:W3CDTF">2014-09-16T21:36:11Z</dcterms:created>
  <dcterms:modified xsi:type="dcterms:W3CDTF">2018-06-14T10:17:01Z</dcterms:modified>
</cp:coreProperties>
</file>