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0" r:id="rId1"/>
  </p:sldMasterIdLst>
  <p:sldIdLst>
    <p:sldId id="256" r:id="rId2"/>
    <p:sldId id="257" r:id="rId3"/>
    <p:sldId id="259" r:id="rId4"/>
    <p:sldId id="260" r:id="rId5"/>
    <p:sldId id="261" r:id="rId6"/>
    <p:sldId id="263"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3ABED-165C-4469-BF86-635424D800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2E8EF43D-4556-4B01-BFBB-626F541E06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A2AF80A-17C0-4D01-A667-E663F5BCE8F8}"/>
              </a:ext>
            </a:extLst>
          </p:cNvPr>
          <p:cNvSpPr>
            <a:spLocks noGrp="1"/>
          </p:cNvSpPr>
          <p:nvPr>
            <p:ph type="dt" sz="half" idx="10"/>
          </p:nvPr>
        </p:nvSpPr>
        <p:spPr/>
        <p:txBody>
          <a:bodyPr/>
          <a:lstStyle/>
          <a:p>
            <a:fld id="{5923F103-BC34-4FE4-A40E-EDDEECFDA5D0}" type="datetimeFigureOut">
              <a:rPr lang="en-US" smtClean="0"/>
              <a:pPr/>
              <a:t>6/16/2018</a:t>
            </a:fld>
            <a:endParaRPr lang="en-US" dirty="0"/>
          </a:p>
        </p:txBody>
      </p:sp>
      <p:sp>
        <p:nvSpPr>
          <p:cNvPr id="5" name="Footer Placeholder 4">
            <a:extLst>
              <a:ext uri="{FF2B5EF4-FFF2-40B4-BE49-F238E27FC236}">
                <a16:creationId xmlns:a16="http://schemas.microsoft.com/office/drawing/2014/main" id="{A283EE21-0460-469E-889E-6974DB0033B4}"/>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E7ACB7C6-8218-40D7-A9E4-1FE8632CBCB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7852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49030-AB71-4AA4-9333-B0E416D31CB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B304D7D-E28D-4981-BB4B-4899F072FE5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82F0796-1D2D-4B90-A9E0-989791F0B9BB}"/>
              </a:ext>
            </a:extLst>
          </p:cNvPr>
          <p:cNvSpPr>
            <a:spLocks noGrp="1"/>
          </p:cNvSpPr>
          <p:nvPr>
            <p:ph type="dt" sz="half" idx="10"/>
          </p:nvPr>
        </p:nvSpPr>
        <p:spPr/>
        <p:txBody>
          <a:bodyPr/>
          <a:lstStyle/>
          <a:p>
            <a:fld id="{53086D93-FCAC-47E0-A2EE-787E62CA814C}" type="datetimeFigureOut">
              <a:rPr lang="en-US" smtClean="0"/>
              <a:t>6/16/2018</a:t>
            </a:fld>
            <a:endParaRPr lang="en-US" dirty="0"/>
          </a:p>
        </p:txBody>
      </p:sp>
      <p:sp>
        <p:nvSpPr>
          <p:cNvPr id="5" name="Footer Placeholder 4">
            <a:extLst>
              <a:ext uri="{FF2B5EF4-FFF2-40B4-BE49-F238E27FC236}">
                <a16:creationId xmlns:a16="http://schemas.microsoft.com/office/drawing/2014/main" id="{EA2479CA-59AE-482A-AEC2-E0A6E8E7F891}"/>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14799AF9-0588-47D9-BF8E-A19BF6063B1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0081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52F276-0D20-4BE2-B438-D1BE88A9DEA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2DBCB669-0EE2-495B-BFD7-77314C166C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8D6104C-AA86-46BB-9EA5-989AA13AEF1E}"/>
              </a:ext>
            </a:extLst>
          </p:cNvPr>
          <p:cNvSpPr>
            <a:spLocks noGrp="1"/>
          </p:cNvSpPr>
          <p:nvPr>
            <p:ph type="dt" sz="half" idx="10"/>
          </p:nvPr>
        </p:nvSpPr>
        <p:spPr/>
        <p:txBody>
          <a:bodyPr/>
          <a:lstStyle/>
          <a:p>
            <a:fld id="{CDA879A6-0FD0-4734-A311-86BFCA472E6E}" type="datetimeFigureOut">
              <a:rPr lang="en-US" smtClean="0"/>
              <a:t>6/16/2018</a:t>
            </a:fld>
            <a:endParaRPr lang="en-US" dirty="0"/>
          </a:p>
        </p:txBody>
      </p:sp>
      <p:sp>
        <p:nvSpPr>
          <p:cNvPr id="5" name="Footer Placeholder 4">
            <a:extLst>
              <a:ext uri="{FF2B5EF4-FFF2-40B4-BE49-F238E27FC236}">
                <a16:creationId xmlns:a16="http://schemas.microsoft.com/office/drawing/2014/main" id="{B5B744B0-A923-41B3-9EAD-1139520B4819}"/>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CE8164B8-2859-472E-A695-13D0A0523D4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33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E75D-5C85-433D-9611-85F725519F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B2CC43C-820F-4EB0-B9A6-80E7D3B259E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1AA01F7-251D-4DBA-A4D0-47EDFA172982}"/>
              </a:ext>
            </a:extLst>
          </p:cNvPr>
          <p:cNvSpPr>
            <a:spLocks noGrp="1"/>
          </p:cNvSpPr>
          <p:nvPr>
            <p:ph type="dt" sz="half" idx="10"/>
          </p:nvPr>
        </p:nvSpPr>
        <p:spPr/>
        <p:txBody>
          <a:bodyPr/>
          <a:lstStyle/>
          <a:p>
            <a:fld id="{19C9CA7B-DFD4-44B5-8C60-D14B8CD1FB59}" type="datetimeFigureOut">
              <a:rPr lang="en-US" smtClean="0"/>
              <a:t>6/16/2018</a:t>
            </a:fld>
            <a:endParaRPr lang="en-US" dirty="0"/>
          </a:p>
        </p:txBody>
      </p:sp>
      <p:sp>
        <p:nvSpPr>
          <p:cNvPr id="5" name="Footer Placeholder 4">
            <a:extLst>
              <a:ext uri="{FF2B5EF4-FFF2-40B4-BE49-F238E27FC236}">
                <a16:creationId xmlns:a16="http://schemas.microsoft.com/office/drawing/2014/main" id="{3AD919B3-36BC-4138-9527-22D2F3CDC84F}"/>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3584C62B-FE70-4CD4-8085-A75DD01BD37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1749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E229C-6401-4D4B-8095-CE69E633935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B0045EBF-CE57-445E-A9C5-656D9FA6F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723ED1-D478-42CE-B82F-F5CB1F28371E}"/>
              </a:ext>
            </a:extLst>
          </p:cNvPr>
          <p:cNvSpPr>
            <a:spLocks noGrp="1"/>
          </p:cNvSpPr>
          <p:nvPr>
            <p:ph type="dt" sz="half" idx="10"/>
          </p:nvPr>
        </p:nvSpPr>
        <p:spPr/>
        <p:txBody>
          <a:bodyPr/>
          <a:lstStyle/>
          <a:p>
            <a:fld id="{F34E6425-0181-43F2-84FC-787E803FD2F8}" type="datetimeFigureOut">
              <a:rPr lang="en-US" smtClean="0"/>
              <a:t>6/16/2018</a:t>
            </a:fld>
            <a:endParaRPr lang="en-US" dirty="0"/>
          </a:p>
        </p:txBody>
      </p:sp>
      <p:sp>
        <p:nvSpPr>
          <p:cNvPr id="5" name="Footer Placeholder 4">
            <a:extLst>
              <a:ext uri="{FF2B5EF4-FFF2-40B4-BE49-F238E27FC236}">
                <a16:creationId xmlns:a16="http://schemas.microsoft.com/office/drawing/2014/main" id="{388DD2B1-162D-469C-9A49-DAFA5EC63ED0}"/>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994D7798-9C15-41F0-B44F-FDDC3A68C0C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76551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A96ABF-3DCE-4C65-B1C2-70D4F772B72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35345E6-2738-41FC-87C3-E56CC0561D4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532FEE94-3E39-4A05-B31C-F78EBF06B7D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B6A5B56-71EC-4894-8AFC-425629F87308}"/>
              </a:ext>
            </a:extLst>
          </p:cNvPr>
          <p:cNvSpPr>
            <a:spLocks noGrp="1"/>
          </p:cNvSpPr>
          <p:nvPr>
            <p:ph type="dt" sz="half" idx="10"/>
          </p:nvPr>
        </p:nvSpPr>
        <p:spPr/>
        <p:txBody>
          <a:bodyPr/>
          <a:lstStyle/>
          <a:p>
            <a:fld id="{3BDB8791-F1B0-41E7-B7FD-A781E65C4266}" type="datetimeFigureOut">
              <a:rPr lang="en-US" smtClean="0"/>
              <a:t>6/16/2018</a:t>
            </a:fld>
            <a:endParaRPr lang="en-US" dirty="0"/>
          </a:p>
        </p:txBody>
      </p:sp>
      <p:sp>
        <p:nvSpPr>
          <p:cNvPr id="6" name="Footer Placeholder 5">
            <a:extLst>
              <a:ext uri="{FF2B5EF4-FFF2-40B4-BE49-F238E27FC236}">
                <a16:creationId xmlns:a16="http://schemas.microsoft.com/office/drawing/2014/main" id="{2DDA775C-4747-45DD-990D-B699A9FFF05D}"/>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943A1CA2-E0D8-440B-9F38-D1A3232B3AD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97445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A2AC3-0A53-41A7-86F2-F2A05336B896}"/>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E5F779E-76D9-40E1-AF1B-24161C01B2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5DABB5B-6F20-43CD-BD90-9F3979C55F0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97F9898-674F-448A-83C0-1413D9142B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309542C-38BF-4DD2-8C61-0F814EECA24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D3A3500-AB29-4F20-B460-40F03C54A34C}"/>
              </a:ext>
            </a:extLst>
          </p:cNvPr>
          <p:cNvSpPr>
            <a:spLocks noGrp="1"/>
          </p:cNvSpPr>
          <p:nvPr>
            <p:ph type="dt" sz="half" idx="10"/>
          </p:nvPr>
        </p:nvSpPr>
        <p:spPr/>
        <p:txBody>
          <a:bodyPr/>
          <a:lstStyle/>
          <a:p>
            <a:fld id="{5FDD63B2-E120-4ED8-B27B-C685F510A5FE}" type="datetimeFigureOut">
              <a:rPr lang="en-US" smtClean="0"/>
              <a:t>6/16/2018</a:t>
            </a:fld>
            <a:endParaRPr lang="en-US" dirty="0"/>
          </a:p>
        </p:txBody>
      </p:sp>
      <p:sp>
        <p:nvSpPr>
          <p:cNvPr id="8" name="Footer Placeholder 7">
            <a:extLst>
              <a:ext uri="{FF2B5EF4-FFF2-40B4-BE49-F238E27FC236}">
                <a16:creationId xmlns:a16="http://schemas.microsoft.com/office/drawing/2014/main" id="{85A0E1CA-52D7-4B42-A375-4799001CEC1B}"/>
              </a:ext>
            </a:extLst>
          </p:cNvPr>
          <p:cNvSpPr>
            <a:spLocks noGrp="1"/>
          </p:cNvSpPr>
          <p:nvPr>
            <p:ph type="ftr" sz="quarter" idx="11"/>
          </p:nvPr>
        </p:nvSpPr>
        <p:spPr/>
        <p:txBody>
          <a:bodyPr/>
          <a:lstStyle/>
          <a:p>
            <a:r>
              <a:rPr lang="en-US"/>
              <a:t>
              </a:t>
            </a:r>
            <a:endParaRPr lang="en-US" dirty="0"/>
          </a:p>
        </p:txBody>
      </p:sp>
      <p:sp>
        <p:nvSpPr>
          <p:cNvPr id="9" name="Slide Number Placeholder 8">
            <a:extLst>
              <a:ext uri="{FF2B5EF4-FFF2-40B4-BE49-F238E27FC236}">
                <a16:creationId xmlns:a16="http://schemas.microsoft.com/office/drawing/2014/main" id="{17E87DF6-7E29-47A8-B3A9-EA8F3D5A92E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271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B4DA2-F4F7-404A-985D-98F2C0DFC33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833C547-8918-477C-99A1-23AABA555D07}"/>
              </a:ext>
            </a:extLst>
          </p:cNvPr>
          <p:cNvSpPr>
            <a:spLocks noGrp="1"/>
          </p:cNvSpPr>
          <p:nvPr>
            <p:ph type="dt" sz="half" idx="10"/>
          </p:nvPr>
        </p:nvSpPr>
        <p:spPr/>
        <p:txBody>
          <a:bodyPr/>
          <a:lstStyle/>
          <a:p>
            <a:fld id="{7AA18ACC-A947-437B-A130-35BD54FDF1E9}" type="datetimeFigureOut">
              <a:rPr lang="en-US" smtClean="0"/>
              <a:t>6/16/2018</a:t>
            </a:fld>
            <a:endParaRPr lang="en-US" dirty="0"/>
          </a:p>
        </p:txBody>
      </p:sp>
      <p:sp>
        <p:nvSpPr>
          <p:cNvPr id="4" name="Footer Placeholder 3">
            <a:extLst>
              <a:ext uri="{FF2B5EF4-FFF2-40B4-BE49-F238E27FC236}">
                <a16:creationId xmlns:a16="http://schemas.microsoft.com/office/drawing/2014/main" id="{0A4BE1B3-9FE8-4988-A043-EB09A1B5A0E5}"/>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AA0FDBC8-2860-49E3-B461-46F6C6870FD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30591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EF0E3F-91F9-43CA-A5E1-6966D8553177}"/>
              </a:ext>
            </a:extLst>
          </p:cNvPr>
          <p:cNvSpPr>
            <a:spLocks noGrp="1"/>
          </p:cNvSpPr>
          <p:nvPr>
            <p:ph type="dt" sz="half" idx="10"/>
          </p:nvPr>
        </p:nvSpPr>
        <p:spPr/>
        <p:txBody>
          <a:bodyPr/>
          <a:lstStyle/>
          <a:p>
            <a:fld id="{7C8D7E02-BCB8-4D50-A234-369438C08659}" type="datetimeFigureOut">
              <a:rPr lang="en-US" smtClean="0"/>
              <a:t>6/16/2018</a:t>
            </a:fld>
            <a:endParaRPr lang="en-US" dirty="0"/>
          </a:p>
        </p:txBody>
      </p:sp>
      <p:sp>
        <p:nvSpPr>
          <p:cNvPr id="3" name="Footer Placeholder 2">
            <a:extLst>
              <a:ext uri="{FF2B5EF4-FFF2-40B4-BE49-F238E27FC236}">
                <a16:creationId xmlns:a16="http://schemas.microsoft.com/office/drawing/2014/main" id="{D4E6CEC1-A018-474B-A987-D5BA54959239}"/>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D865F626-8F0B-4E67-8B28-B4BFB3E7DFE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6665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B6D1A-EAF6-413E-8AC1-CF2C2589E4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D563E68-EACA-4494-A793-F88177D8A9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709465B-6200-4F84-A75C-8D719269C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B11CDF9-0564-46A9-B35B-C682C4CA719A}"/>
              </a:ext>
            </a:extLst>
          </p:cNvPr>
          <p:cNvSpPr>
            <a:spLocks noGrp="1"/>
          </p:cNvSpPr>
          <p:nvPr>
            <p:ph type="dt" sz="half" idx="10"/>
          </p:nvPr>
        </p:nvSpPr>
        <p:spPr/>
        <p:txBody>
          <a:bodyPr/>
          <a:lstStyle/>
          <a:p>
            <a:fld id="{76E86A4C-8E40-4F87-A4F0-01A0687C5742}" type="datetimeFigureOut">
              <a:rPr lang="en-US" smtClean="0"/>
              <a:t>6/16/2018</a:t>
            </a:fld>
            <a:endParaRPr lang="en-US" dirty="0"/>
          </a:p>
        </p:txBody>
      </p:sp>
      <p:sp>
        <p:nvSpPr>
          <p:cNvPr id="6" name="Footer Placeholder 5">
            <a:extLst>
              <a:ext uri="{FF2B5EF4-FFF2-40B4-BE49-F238E27FC236}">
                <a16:creationId xmlns:a16="http://schemas.microsoft.com/office/drawing/2014/main" id="{08C44CF8-5E98-421D-94CA-4C9F8A22A151}"/>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70F0628B-BF2B-45FD-A950-2D5883F6C76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0103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28C97-073F-4CB2-86F3-F36F7E3A1F3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9C5C599-EED1-4A3A-B9DA-C62C774510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41F979D-8067-4FB5-8E50-202EE0F0B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9AAE5B2-4F94-4598-ADF0-CD979A889A46}"/>
              </a:ext>
            </a:extLst>
          </p:cNvPr>
          <p:cNvSpPr>
            <a:spLocks noGrp="1"/>
          </p:cNvSpPr>
          <p:nvPr>
            <p:ph type="dt" sz="half" idx="10"/>
          </p:nvPr>
        </p:nvSpPr>
        <p:spPr/>
        <p:txBody>
          <a:bodyPr/>
          <a:lstStyle/>
          <a:p>
            <a:fld id="{35E72C73-2D91-4E12-BA25-F0AA0C03599B}" type="datetimeFigureOut">
              <a:rPr lang="en-US" smtClean="0"/>
              <a:t>6/16/2018</a:t>
            </a:fld>
            <a:endParaRPr lang="en-US" dirty="0"/>
          </a:p>
        </p:txBody>
      </p:sp>
      <p:sp>
        <p:nvSpPr>
          <p:cNvPr id="6" name="Footer Placeholder 5">
            <a:extLst>
              <a:ext uri="{FF2B5EF4-FFF2-40B4-BE49-F238E27FC236}">
                <a16:creationId xmlns:a16="http://schemas.microsoft.com/office/drawing/2014/main" id="{F9E8BBD0-60EE-430A-807D-CD021BC2DBE2}"/>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231D0657-BD7C-485A-8503-398074EA7D7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7023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684E15-23FE-4A47-A0A3-FA9F44170D8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6F72132E-DDCD-4707-94FD-F299392C79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D6E9874-55D8-43C0-ABA0-22497BB6C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E451C3-0FF4-47C4-B829-773ADF60F88C}" type="datetimeFigureOut">
              <a:rPr lang="en-US" smtClean="0"/>
              <a:t>6/16/2018</a:t>
            </a:fld>
            <a:endParaRPr lang="en-US" dirty="0"/>
          </a:p>
        </p:txBody>
      </p:sp>
      <p:sp>
        <p:nvSpPr>
          <p:cNvPr id="5" name="Footer Placeholder 4">
            <a:extLst>
              <a:ext uri="{FF2B5EF4-FFF2-40B4-BE49-F238E27FC236}">
                <a16:creationId xmlns:a16="http://schemas.microsoft.com/office/drawing/2014/main" id="{58695AF6-AA80-41F1-A97F-6AC2A57584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a:t>
            </a:r>
            <a:endParaRPr lang="en-US" dirty="0"/>
          </a:p>
        </p:txBody>
      </p:sp>
      <p:sp>
        <p:nvSpPr>
          <p:cNvPr id="6" name="Slide Number Placeholder 5">
            <a:extLst>
              <a:ext uri="{FF2B5EF4-FFF2-40B4-BE49-F238E27FC236}">
                <a16:creationId xmlns:a16="http://schemas.microsoft.com/office/drawing/2014/main" id="{C547BE05-3402-476D-BB48-88194FB41E2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6911544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C25DA9E-827D-4FE9-A47C-29E000697C1A}"/>
              </a:ext>
            </a:extLst>
          </p:cNvPr>
          <p:cNvPicPr>
            <a:picLocks noChangeAspect="1"/>
          </p:cNvPicPr>
          <p:nvPr/>
        </p:nvPicPr>
        <p:blipFill>
          <a:blip r:embed="rId2"/>
          <a:stretch>
            <a:fillRect/>
          </a:stretch>
        </p:blipFill>
        <p:spPr>
          <a:xfrm>
            <a:off x="689113" y="1060174"/>
            <a:ext cx="10404849" cy="4638260"/>
          </a:xfrm>
          <a:prstGeom prst="rect">
            <a:avLst/>
          </a:prstGeom>
        </p:spPr>
      </p:pic>
    </p:spTree>
    <p:extLst>
      <p:ext uri="{BB962C8B-B14F-4D97-AF65-F5344CB8AC3E}">
        <p14:creationId xmlns:p14="http://schemas.microsoft.com/office/powerpoint/2010/main" val="2294338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95274-4F0A-4BB4-97E7-7293D628B947}"/>
              </a:ext>
            </a:extLst>
          </p:cNvPr>
          <p:cNvSpPr>
            <a:spLocks noGrp="1"/>
          </p:cNvSpPr>
          <p:nvPr>
            <p:ph type="ctrTitle"/>
          </p:nvPr>
        </p:nvSpPr>
        <p:spPr>
          <a:xfrm>
            <a:off x="-106017" y="0"/>
            <a:ext cx="7792280" cy="3816625"/>
          </a:xfrm>
        </p:spPr>
        <p:txBody>
          <a:bodyPr/>
          <a:lstStyle/>
          <a:p>
            <a:r>
              <a:rPr lang="en-IN" dirty="0">
                <a:latin typeface="Bradley Hand ITC" panose="03070402050302030203" pitchFamily="66" charset="0"/>
              </a:rPr>
              <a:t>  </a:t>
            </a:r>
            <a:r>
              <a:rPr lang="en-IN" sz="8000" dirty="0">
                <a:latin typeface="Gabriola" panose="04040605051002020D02" pitchFamily="82" charset="0"/>
              </a:rPr>
              <a:t>E- SWACHH ID</a:t>
            </a:r>
            <a:br>
              <a:rPr lang="en-IN" sz="4800" dirty="0">
                <a:latin typeface="Gabriola" panose="04040605051002020D02" pitchFamily="82" charset="0"/>
              </a:rPr>
            </a:br>
            <a:r>
              <a:rPr lang="en-IN" sz="4800" dirty="0">
                <a:latin typeface="Gabriola" panose="04040605051002020D02" pitchFamily="82" charset="0"/>
              </a:rPr>
              <a:t>  </a:t>
            </a:r>
            <a:r>
              <a:rPr lang="en-IN" sz="5400" dirty="0">
                <a:latin typeface="Gabriola" panose="04040605051002020D02" pitchFamily="82" charset="0"/>
              </a:rPr>
              <a:t>LIGHT WEIGHT E-BIKE</a:t>
            </a:r>
            <a:br>
              <a:rPr lang="en-IN" sz="4800" dirty="0">
                <a:latin typeface="Gabriola" panose="04040605051002020D02" pitchFamily="82" charset="0"/>
              </a:rPr>
            </a:br>
            <a:r>
              <a:rPr lang="en-IN" sz="4800" dirty="0">
                <a:latin typeface="Gabriola" panose="04040605051002020D02" pitchFamily="82" charset="0"/>
              </a:rPr>
              <a:t>    TEAM ID- </a:t>
            </a:r>
            <a:r>
              <a:rPr lang="en-IN" dirty="0">
                <a:latin typeface="Gabriola" panose="04040605051002020D02" pitchFamily="82" charset="0"/>
              </a:rPr>
              <a:t>01 </a:t>
            </a:r>
            <a:r>
              <a:rPr lang="en-IN" sz="4800" dirty="0">
                <a:latin typeface="Gabriola" panose="04040605051002020D02" pitchFamily="82" charset="0"/>
              </a:rPr>
              <a:t> </a:t>
            </a:r>
            <a:br>
              <a:rPr lang="en-IN" sz="4800" dirty="0"/>
            </a:br>
            <a:endParaRPr lang="en-IN" sz="4800" dirty="0"/>
          </a:p>
        </p:txBody>
      </p:sp>
      <p:pic>
        <p:nvPicPr>
          <p:cNvPr id="11" name="Picture 10">
            <a:extLst>
              <a:ext uri="{FF2B5EF4-FFF2-40B4-BE49-F238E27FC236}">
                <a16:creationId xmlns:a16="http://schemas.microsoft.com/office/drawing/2014/main" id="{1994ACE4-A92A-440B-B0BF-A29D76972503}"/>
              </a:ext>
            </a:extLst>
          </p:cNvPr>
          <p:cNvPicPr>
            <a:picLocks noChangeAspect="1"/>
          </p:cNvPicPr>
          <p:nvPr/>
        </p:nvPicPr>
        <p:blipFill rotWithShape="1">
          <a:blip r:embed="rId2"/>
          <a:srcRect l="1967" t="11401" r="20253" b="11498"/>
          <a:stretch/>
        </p:blipFill>
        <p:spPr>
          <a:xfrm>
            <a:off x="6096000" y="2796210"/>
            <a:ext cx="5883965" cy="4061790"/>
          </a:xfrm>
          <a:prstGeom prst="rect">
            <a:avLst/>
          </a:prstGeom>
        </p:spPr>
      </p:pic>
      <p:graphicFrame>
        <p:nvGraphicFramePr>
          <p:cNvPr id="4" name="Table 3">
            <a:extLst>
              <a:ext uri="{FF2B5EF4-FFF2-40B4-BE49-F238E27FC236}">
                <a16:creationId xmlns:a16="http://schemas.microsoft.com/office/drawing/2014/main" id="{D274276F-BE24-43A9-8172-0FC00E0711B3}"/>
              </a:ext>
            </a:extLst>
          </p:cNvPr>
          <p:cNvGraphicFramePr>
            <a:graphicFrameLocks noGrp="1"/>
          </p:cNvGraphicFramePr>
          <p:nvPr>
            <p:extLst>
              <p:ext uri="{D42A27DB-BD31-4B8C-83A1-F6EECF244321}">
                <p14:modId xmlns:p14="http://schemas.microsoft.com/office/powerpoint/2010/main" val="3677845623"/>
              </p:ext>
            </p:extLst>
          </p:nvPr>
        </p:nvGraphicFramePr>
        <p:xfrm>
          <a:off x="477077" y="3429000"/>
          <a:ext cx="5261113" cy="2786270"/>
        </p:xfrm>
        <a:graphic>
          <a:graphicData uri="http://schemas.openxmlformats.org/drawingml/2006/table">
            <a:tbl>
              <a:tblPr firstRow="1" bandRow="1">
                <a:tableStyleId>{2D5ABB26-0587-4C30-8999-92F81FD0307C}</a:tableStyleId>
              </a:tblPr>
              <a:tblGrid>
                <a:gridCol w="5261113">
                  <a:extLst>
                    <a:ext uri="{9D8B030D-6E8A-4147-A177-3AD203B41FA5}">
                      <a16:colId xmlns:a16="http://schemas.microsoft.com/office/drawing/2014/main" val="3935108078"/>
                    </a:ext>
                  </a:extLst>
                </a:gridCol>
              </a:tblGrid>
              <a:tr h="2786270">
                <a:tc>
                  <a:txBody>
                    <a:bodyPr/>
                    <a:lstStyle/>
                    <a:p>
                      <a:r>
                        <a:rPr lang="en-IN" sz="3200" dirty="0"/>
                        <a:t>As the world is changing, we have to change for the environment ... Lets transform all biofuels to e -fuel and make environment free.</a:t>
                      </a:r>
                    </a:p>
                  </a:txBody>
                  <a:tcPr/>
                </a:tc>
                <a:extLst>
                  <a:ext uri="{0D108BD9-81ED-4DB2-BD59-A6C34878D82A}">
                    <a16:rowId xmlns:a16="http://schemas.microsoft.com/office/drawing/2014/main" val="3828296221"/>
                  </a:ext>
                </a:extLst>
              </a:tr>
            </a:tbl>
          </a:graphicData>
        </a:graphic>
      </p:graphicFrame>
    </p:spTree>
    <p:extLst>
      <p:ext uri="{BB962C8B-B14F-4D97-AF65-F5344CB8AC3E}">
        <p14:creationId xmlns:p14="http://schemas.microsoft.com/office/powerpoint/2010/main" val="127829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1BE89-937F-4DA2-B05D-324A81D9119C}"/>
              </a:ext>
            </a:extLst>
          </p:cNvPr>
          <p:cNvSpPr>
            <a:spLocks noGrp="1"/>
          </p:cNvSpPr>
          <p:nvPr>
            <p:ph type="ctrTitle"/>
          </p:nvPr>
        </p:nvSpPr>
        <p:spPr>
          <a:xfrm>
            <a:off x="3870642" y="923659"/>
            <a:ext cx="4742262" cy="861420"/>
          </a:xfrm>
        </p:spPr>
        <p:txBody>
          <a:bodyPr>
            <a:normAutofit fontScale="90000"/>
          </a:bodyPr>
          <a:lstStyle/>
          <a:p>
            <a:r>
              <a:rPr lang="en-IN" sz="6600" dirty="0">
                <a:latin typeface="Gabriola" panose="04040605051002020D02" pitchFamily="82" charset="0"/>
              </a:rPr>
              <a:t>TEAM ID-01</a:t>
            </a:r>
          </a:p>
        </p:txBody>
      </p:sp>
      <p:pic>
        <p:nvPicPr>
          <p:cNvPr id="4" name="Picture 3">
            <a:extLst>
              <a:ext uri="{FF2B5EF4-FFF2-40B4-BE49-F238E27FC236}">
                <a16:creationId xmlns:a16="http://schemas.microsoft.com/office/drawing/2014/main" id="{179FE0CB-6C25-4747-904B-7FE170A4D00E}"/>
              </a:ext>
            </a:extLst>
          </p:cNvPr>
          <p:cNvPicPr>
            <a:picLocks noChangeAspect="1"/>
          </p:cNvPicPr>
          <p:nvPr/>
        </p:nvPicPr>
        <p:blipFill>
          <a:blip r:embed="rId2"/>
          <a:stretch>
            <a:fillRect/>
          </a:stretch>
        </p:blipFill>
        <p:spPr>
          <a:xfrm>
            <a:off x="1696279" y="1969195"/>
            <a:ext cx="8867934" cy="4163929"/>
          </a:xfrm>
          <a:prstGeom prst="rect">
            <a:avLst/>
          </a:prstGeom>
        </p:spPr>
      </p:pic>
    </p:spTree>
    <p:extLst>
      <p:ext uri="{BB962C8B-B14F-4D97-AF65-F5344CB8AC3E}">
        <p14:creationId xmlns:p14="http://schemas.microsoft.com/office/powerpoint/2010/main" val="249559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CD04E-1BEB-456B-960C-1EAEBD797E7A}"/>
              </a:ext>
            </a:extLst>
          </p:cNvPr>
          <p:cNvSpPr>
            <a:spLocks noGrp="1"/>
          </p:cNvSpPr>
          <p:nvPr>
            <p:ph type="ctrTitle"/>
          </p:nvPr>
        </p:nvSpPr>
        <p:spPr>
          <a:xfrm>
            <a:off x="821636" y="612913"/>
            <a:ext cx="10270434" cy="3329581"/>
          </a:xfrm>
        </p:spPr>
        <p:txBody>
          <a:bodyPr/>
          <a:lstStyle/>
          <a:p>
            <a:r>
              <a:rPr lang="en-IN" sz="3200" dirty="0"/>
              <a:t>“</a:t>
            </a:r>
            <a:r>
              <a:rPr lang="en-IN" sz="4000" b="1" dirty="0"/>
              <a:t>I-DESIGN</a:t>
            </a:r>
            <a:r>
              <a:rPr lang="en-IN" sz="4000" dirty="0"/>
              <a:t>” is a new start-up ,which gives a platform for mechanical engineering students who are willing to make their ideas into reality.</a:t>
            </a:r>
            <a:endParaRPr lang="en-IN" sz="3200" dirty="0"/>
          </a:p>
        </p:txBody>
      </p:sp>
      <p:graphicFrame>
        <p:nvGraphicFramePr>
          <p:cNvPr id="4" name="Table 3">
            <a:extLst>
              <a:ext uri="{FF2B5EF4-FFF2-40B4-BE49-F238E27FC236}">
                <a16:creationId xmlns:a16="http://schemas.microsoft.com/office/drawing/2014/main" id="{860A19B1-9CFF-438B-9B2C-0717450BEE7C}"/>
              </a:ext>
            </a:extLst>
          </p:cNvPr>
          <p:cNvGraphicFramePr>
            <a:graphicFrameLocks noGrp="1"/>
          </p:cNvGraphicFramePr>
          <p:nvPr>
            <p:extLst>
              <p:ext uri="{D42A27DB-BD31-4B8C-83A1-F6EECF244321}">
                <p14:modId xmlns:p14="http://schemas.microsoft.com/office/powerpoint/2010/main" val="770816613"/>
              </p:ext>
            </p:extLst>
          </p:nvPr>
        </p:nvGraphicFramePr>
        <p:xfrm>
          <a:off x="3913809" y="4523040"/>
          <a:ext cx="8128000" cy="762000"/>
        </p:xfrm>
        <a:graphic>
          <a:graphicData uri="http://schemas.openxmlformats.org/drawingml/2006/table">
            <a:tbl>
              <a:tblPr firstRow="1" bandRow="1">
                <a:tableStyleId>{2D5ABB26-0587-4C30-8999-92F81FD0307C}</a:tableStyleId>
              </a:tblPr>
              <a:tblGrid>
                <a:gridCol w="8128000">
                  <a:extLst>
                    <a:ext uri="{9D8B030D-6E8A-4147-A177-3AD203B41FA5}">
                      <a16:colId xmlns:a16="http://schemas.microsoft.com/office/drawing/2014/main" val="530365666"/>
                    </a:ext>
                  </a:extLst>
                </a:gridCol>
              </a:tblGrid>
              <a:tr h="370840">
                <a:tc>
                  <a:txBody>
                    <a:bodyPr/>
                    <a:lstStyle/>
                    <a:p>
                      <a:r>
                        <a:rPr lang="en-IN" dirty="0"/>
                        <a:t>                                                                   </a:t>
                      </a:r>
                      <a:r>
                        <a:rPr lang="en-IN" sz="4400" dirty="0"/>
                        <a:t>- G.V.RAVITEJA</a:t>
                      </a:r>
                      <a:endParaRPr lang="en-IN" dirty="0"/>
                    </a:p>
                  </a:txBody>
                  <a:tcPr/>
                </a:tc>
                <a:extLst>
                  <a:ext uri="{0D108BD9-81ED-4DB2-BD59-A6C34878D82A}">
                    <a16:rowId xmlns:a16="http://schemas.microsoft.com/office/drawing/2014/main" val="1767481071"/>
                  </a:ext>
                </a:extLst>
              </a:tr>
            </a:tbl>
          </a:graphicData>
        </a:graphic>
      </p:graphicFrame>
    </p:spTree>
    <p:extLst>
      <p:ext uri="{BB962C8B-B14F-4D97-AF65-F5344CB8AC3E}">
        <p14:creationId xmlns:p14="http://schemas.microsoft.com/office/powerpoint/2010/main" val="141678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6A3DE-35BB-40D7-8D3F-655D6CD7F0AD}"/>
              </a:ext>
            </a:extLst>
          </p:cNvPr>
          <p:cNvSpPr>
            <a:spLocks noGrp="1"/>
          </p:cNvSpPr>
          <p:nvPr>
            <p:ph type="ctrTitle"/>
          </p:nvPr>
        </p:nvSpPr>
        <p:spPr>
          <a:xfrm>
            <a:off x="1524000" y="3295720"/>
            <a:ext cx="9144000" cy="2387600"/>
          </a:xfrm>
        </p:spPr>
        <p:txBody>
          <a:bodyPr>
            <a:noAutofit/>
          </a:bodyPr>
          <a:lstStyle/>
          <a:p>
            <a:r>
              <a:rPr lang="en-IN" sz="2800" dirty="0"/>
              <a:t>“</a:t>
            </a:r>
            <a:r>
              <a:rPr lang="en-IN" sz="3200" b="1" dirty="0"/>
              <a:t>I-DESIGN</a:t>
            </a:r>
            <a:r>
              <a:rPr lang="en-IN" sz="2800" dirty="0"/>
              <a:t>” is an emotion in bringing up the dreams into reality by mighty engineers of future India by a fabulous designs well versed with top class ergonomics. </a:t>
            </a:r>
            <a:br>
              <a:rPr lang="en-IN" sz="2800" dirty="0"/>
            </a:br>
            <a:br>
              <a:rPr lang="en-IN" sz="2800" dirty="0"/>
            </a:br>
            <a:r>
              <a:rPr lang="en-IN" sz="2800" dirty="0"/>
              <a:t>	Just with the inspirational words from our youth icon  </a:t>
            </a:r>
            <a:r>
              <a:rPr lang="en-IN" sz="2800" b="1" dirty="0"/>
              <a:t>Sri. KTR </a:t>
            </a:r>
            <a:r>
              <a:rPr lang="en-IN" sz="2800" dirty="0"/>
              <a:t>garu, We came up with concepts of "</a:t>
            </a:r>
            <a:r>
              <a:rPr lang="en-IN" sz="2800" b="1" dirty="0"/>
              <a:t>SAVE FUEL-SAVE WORLD</a:t>
            </a:r>
            <a:r>
              <a:rPr lang="en-IN" sz="2800" dirty="0"/>
              <a:t>" and "</a:t>
            </a:r>
            <a:r>
              <a:rPr lang="en-IN" sz="2800" b="1" dirty="0"/>
              <a:t>MAKE IN INDIA</a:t>
            </a:r>
            <a:r>
              <a:rPr lang="en-IN" sz="2800" dirty="0"/>
              <a:t>“. We fabricated a E-BIKE which is helpful to tackle the situations in traffic, Ease of ride, very economical at affordable price and compatible to every age group with outstanding performance at operating conditions. </a:t>
            </a:r>
            <a:br>
              <a:rPr lang="en-IN" sz="2800" dirty="0"/>
            </a:br>
            <a:br>
              <a:rPr lang="en-IN" sz="2800" dirty="0"/>
            </a:br>
            <a:r>
              <a:rPr lang="en-IN" sz="2800" dirty="0"/>
              <a:t>"</a:t>
            </a:r>
            <a:r>
              <a:rPr lang="en-IN" sz="3200" b="1" dirty="0"/>
              <a:t>DON'T RIDE A BIKE TO ADD DAYS TO YOUR LIFE, RIDE A BIKE TO ADD LIFE TO YOUR DAYS</a:t>
            </a:r>
            <a:r>
              <a:rPr lang="en-IN" sz="2800" dirty="0"/>
              <a:t>"</a:t>
            </a:r>
          </a:p>
        </p:txBody>
      </p:sp>
    </p:spTree>
    <p:extLst>
      <p:ext uri="{BB962C8B-B14F-4D97-AF65-F5344CB8AC3E}">
        <p14:creationId xmlns:p14="http://schemas.microsoft.com/office/powerpoint/2010/main" val="1408933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91B30-9B91-423C-937D-272F832741E1}"/>
              </a:ext>
            </a:extLst>
          </p:cNvPr>
          <p:cNvSpPr>
            <a:spLocks noGrp="1"/>
          </p:cNvSpPr>
          <p:nvPr>
            <p:ph type="ctrTitle"/>
          </p:nvPr>
        </p:nvSpPr>
        <p:spPr>
          <a:xfrm>
            <a:off x="1272209" y="133281"/>
            <a:ext cx="9144000" cy="1137824"/>
          </a:xfrm>
        </p:spPr>
        <p:txBody>
          <a:bodyPr/>
          <a:lstStyle/>
          <a:p>
            <a:r>
              <a:rPr lang="en-IN" dirty="0"/>
              <a:t>What is E-Bike?</a:t>
            </a:r>
          </a:p>
        </p:txBody>
      </p:sp>
      <p:sp>
        <p:nvSpPr>
          <p:cNvPr id="3" name="Subtitle 2">
            <a:extLst>
              <a:ext uri="{FF2B5EF4-FFF2-40B4-BE49-F238E27FC236}">
                <a16:creationId xmlns:a16="http://schemas.microsoft.com/office/drawing/2014/main" id="{FF28407F-BCB9-4290-AADC-359A690A689E}"/>
              </a:ext>
            </a:extLst>
          </p:cNvPr>
          <p:cNvSpPr>
            <a:spLocks noGrp="1"/>
          </p:cNvSpPr>
          <p:nvPr>
            <p:ph type="subTitle" idx="1"/>
          </p:nvPr>
        </p:nvSpPr>
        <p:spPr>
          <a:xfrm>
            <a:off x="1577009" y="2044148"/>
            <a:ext cx="9395791" cy="4041913"/>
          </a:xfrm>
        </p:spPr>
        <p:txBody>
          <a:bodyPr>
            <a:normAutofit fontScale="32500" lnSpcReduction="20000"/>
          </a:bodyPr>
          <a:lstStyle/>
          <a:p>
            <a:pPr algn="just"/>
            <a:r>
              <a:rPr lang="en-IN" sz="11200" dirty="0"/>
              <a:t>	Electric Bikes consist of a modified or custom bicycle frame with pedals but include an electric motor, usually in the form of a hub motor, mid-drive motor or belt drive connected to the rear wheel. They allow a rider to either pedal the bike or leverage the power of a battery and motor drive system.</a:t>
            </a:r>
          </a:p>
          <a:p>
            <a:pPr algn="just"/>
            <a:r>
              <a:rPr lang="en-IN" sz="11200" dirty="0"/>
              <a:t>	</a:t>
            </a:r>
            <a:endParaRPr lang="en-IN" dirty="0"/>
          </a:p>
        </p:txBody>
      </p:sp>
    </p:spTree>
    <p:extLst>
      <p:ext uri="{BB962C8B-B14F-4D97-AF65-F5344CB8AC3E}">
        <p14:creationId xmlns:p14="http://schemas.microsoft.com/office/powerpoint/2010/main" val="1118292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87757-59C9-4A38-AA6F-49C596F0AB79}"/>
              </a:ext>
            </a:extLst>
          </p:cNvPr>
          <p:cNvSpPr>
            <a:spLocks noGrp="1"/>
          </p:cNvSpPr>
          <p:nvPr>
            <p:ph type="ctrTitle"/>
          </p:nvPr>
        </p:nvSpPr>
        <p:spPr>
          <a:xfrm>
            <a:off x="1524000" y="0"/>
            <a:ext cx="9144000" cy="1842052"/>
          </a:xfrm>
        </p:spPr>
        <p:txBody>
          <a:bodyPr/>
          <a:lstStyle/>
          <a:p>
            <a:r>
              <a:rPr lang="en-IN" dirty="0"/>
              <a:t>SPECIFICATIONS</a:t>
            </a:r>
            <a:br>
              <a:rPr lang="en-IN" dirty="0"/>
            </a:br>
            <a:endParaRPr lang="en-IN" dirty="0"/>
          </a:p>
        </p:txBody>
      </p:sp>
      <p:sp>
        <p:nvSpPr>
          <p:cNvPr id="3" name="Subtitle 2">
            <a:extLst>
              <a:ext uri="{FF2B5EF4-FFF2-40B4-BE49-F238E27FC236}">
                <a16:creationId xmlns:a16="http://schemas.microsoft.com/office/drawing/2014/main" id="{FA356B59-1E81-4879-9CBE-2186948B1EBC}"/>
              </a:ext>
            </a:extLst>
          </p:cNvPr>
          <p:cNvSpPr>
            <a:spLocks noGrp="1"/>
          </p:cNvSpPr>
          <p:nvPr>
            <p:ph type="subTitle" idx="1"/>
          </p:nvPr>
        </p:nvSpPr>
        <p:spPr>
          <a:xfrm>
            <a:off x="2054086" y="1643269"/>
            <a:ext cx="7858539" cy="4837044"/>
          </a:xfrm>
        </p:spPr>
        <p:txBody>
          <a:bodyPr>
            <a:normAutofit fontScale="77500" lnSpcReduction="20000"/>
          </a:bodyPr>
          <a:lstStyle/>
          <a:p>
            <a:pPr algn="just"/>
            <a:r>
              <a:rPr lang="en-IN" sz="4600" dirty="0"/>
              <a:t>Weight               : 45kgs</a:t>
            </a:r>
          </a:p>
          <a:p>
            <a:pPr algn="just"/>
            <a:r>
              <a:rPr lang="en-IN" sz="4600" dirty="0"/>
              <a:t>Efficiency           : 60 km per charge</a:t>
            </a:r>
          </a:p>
          <a:p>
            <a:pPr algn="just"/>
            <a:r>
              <a:rPr lang="en-IN" sz="4600" dirty="0"/>
              <a:t>Speed                 : 50 kmph </a:t>
            </a:r>
          </a:p>
          <a:p>
            <a:pPr algn="just"/>
            <a:r>
              <a:rPr lang="en-IN" sz="4600" dirty="0"/>
              <a:t>Batteries            : Lead-Acid batteries</a:t>
            </a:r>
          </a:p>
          <a:p>
            <a:pPr algn="just"/>
            <a:r>
              <a:rPr lang="en-IN" sz="4600" dirty="0"/>
              <a:t>Charging time   : 5 hrs</a:t>
            </a:r>
          </a:p>
          <a:p>
            <a:pPr algn="just"/>
            <a:r>
              <a:rPr lang="en-IN" sz="4600" dirty="0"/>
              <a:t>Motor capacity : 800 watts</a:t>
            </a:r>
          </a:p>
          <a:p>
            <a:pPr algn="just"/>
            <a:r>
              <a:rPr lang="en-IN" sz="4600" dirty="0"/>
              <a:t>Load bearable   : 160kgs</a:t>
            </a:r>
          </a:p>
          <a:p>
            <a:pPr algn="just"/>
            <a:r>
              <a:rPr lang="en-IN" sz="4600" dirty="0"/>
              <a:t>Motor type        : Hub motor</a:t>
            </a:r>
          </a:p>
          <a:p>
            <a:endParaRPr lang="en-IN" dirty="0"/>
          </a:p>
          <a:p>
            <a:r>
              <a:rPr lang="en-IN" dirty="0"/>
              <a:t> </a:t>
            </a:r>
          </a:p>
        </p:txBody>
      </p:sp>
    </p:spTree>
    <p:extLst>
      <p:ext uri="{BB962C8B-B14F-4D97-AF65-F5344CB8AC3E}">
        <p14:creationId xmlns:p14="http://schemas.microsoft.com/office/powerpoint/2010/main" val="28759127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TotalTime>
  <Words>138</Words>
  <Application>Microsoft Office PowerPoint</Application>
  <PresentationFormat>Widescreen</PresentationFormat>
  <Paragraphs>20</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Bradley Hand ITC</vt:lpstr>
      <vt:lpstr>Calibri</vt:lpstr>
      <vt:lpstr>Calibri Light</vt:lpstr>
      <vt:lpstr>Gabriola</vt:lpstr>
      <vt:lpstr>Office Theme</vt:lpstr>
      <vt:lpstr>PowerPoint Presentation</vt:lpstr>
      <vt:lpstr>  E- SWACHH ID   LIGHT WEIGHT E-BIKE     TEAM ID- 01   </vt:lpstr>
      <vt:lpstr>TEAM ID-01</vt:lpstr>
      <vt:lpstr>“I-DESIGN” is a new start-up ,which gives a platform for mechanical engineering students who are willing to make their ideas into reality.</vt:lpstr>
      <vt:lpstr>“I-DESIGN” is an emotion in bringing up the dreams into reality by mighty engineers of future India by a fabulous designs well versed with top class ergonomics.    Just with the inspirational words from our youth icon  Sri. KTR garu, We came up with concepts of "SAVE FUEL-SAVE WORLD" and "MAKE IN INDIA“. We fabricated a E-BIKE which is helpful to tackle the situations in traffic, Ease of ride, very economical at affordable price and compatible to every age group with outstanding performance at operating conditions.   "DON'T RIDE A BIKE TO ADD DAYS TO YOUR LIFE, RIDE A BIKE TO ADD LIFE TO YOUR DAYS"</vt:lpstr>
      <vt:lpstr>What is E-Bike?</vt:lpstr>
      <vt:lpstr>SPECIFICATIONS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PRAVEEN KUMAR DONTHA</dc:creator>
  <cp:lastModifiedBy>PRAVEEN KUMAR DONTHA</cp:lastModifiedBy>
  <cp:revision>12</cp:revision>
  <dcterms:created xsi:type="dcterms:W3CDTF">2018-06-13T09:29:23Z</dcterms:created>
  <dcterms:modified xsi:type="dcterms:W3CDTF">2018-06-16T07:49:13Z</dcterms:modified>
</cp:coreProperties>
</file>